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2" r:id="rId2"/>
    <p:sldId id="256" r:id="rId3"/>
    <p:sldId id="288" r:id="rId4"/>
    <p:sldId id="289" r:id="rId5"/>
    <p:sldId id="290" r:id="rId6"/>
    <p:sldId id="291" r:id="rId7"/>
    <p:sldId id="279" r:id="rId8"/>
    <p:sldId id="280" r:id="rId9"/>
    <p:sldId id="286" r:id="rId10"/>
    <p:sldId id="281" r:id="rId11"/>
    <p:sldId id="28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4E0"/>
    <a:srgbClr val="0257A5"/>
    <a:srgbClr val="E6D5E9"/>
    <a:srgbClr val="C2DEF3"/>
    <a:srgbClr val="3027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74490"/>
  </p:normalViewPr>
  <p:slideViewPr>
    <p:cSldViewPr snapToObjects="1">
      <p:cViewPr varScale="1">
        <p:scale>
          <a:sx n="44" d="100"/>
          <a:sy n="44" d="100"/>
        </p:scale>
        <p:origin x="18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301DB-690D-E74D-9F2E-E081C55E3292}"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EF107-082D-4D43-9988-CCFCF4DE7855}" type="slidenum">
              <a:rPr lang="en-US" smtClean="0"/>
              <a:t>‹#›</a:t>
            </a:fld>
            <a:endParaRPr lang="en-US"/>
          </a:p>
        </p:txBody>
      </p:sp>
    </p:spTree>
    <p:extLst>
      <p:ext uri="{BB962C8B-B14F-4D97-AF65-F5344CB8AC3E}">
        <p14:creationId xmlns:p14="http://schemas.microsoft.com/office/powerpoint/2010/main" val="389864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itishlegion.org.uk/get-involved/remembrance/about-remembrance/act-of-remembr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cadets to look at the photographs and respond to the following questions: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Q: Ask cadets how do they think these people are serving/helping to protect others? </a:t>
            </a: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Responses may include keeping people safe; fighting for freedom in conflicts; community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Q: Ask cadets what examples of service can they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Q: Ask cadets who are they serving or protecting? </a:t>
            </a: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Responses may include people, the community, the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Q: What do they feel when seeing images like this, about their own role as cadets?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4CEF107-082D-4D43-9988-CCFCF4DE7855}" type="slidenum">
              <a:rPr lang="en-US" smtClean="0"/>
              <a:t>2</a:t>
            </a:fld>
            <a:endParaRPr lang="en-US"/>
          </a:p>
        </p:txBody>
      </p:sp>
    </p:spTree>
    <p:extLst>
      <p:ext uri="{BB962C8B-B14F-4D97-AF65-F5344CB8AC3E}">
        <p14:creationId xmlns:p14="http://schemas.microsoft.com/office/powerpoint/2010/main" val="657589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Font typeface="Arial" panose="020B0604020202020204" pitchFamily="34" charset="0"/>
              <a:buNone/>
            </a:pPr>
            <a:r>
              <a:rPr lang="en-US" b="1" dirty="0"/>
              <a:t>Questions to consider:</a:t>
            </a:r>
          </a:p>
          <a:p>
            <a:pPr marL="171450" indent="-171450">
              <a:buFont typeface="Arial" panose="020B0604020202020204" pitchFamily="34" charset="0"/>
              <a:buChar char="•"/>
            </a:pPr>
            <a:r>
              <a:rPr lang="en-US" dirty="0"/>
              <a:t>How can cadets bring their learning from the assembly into their every day service? </a:t>
            </a:r>
          </a:p>
          <a:p>
            <a:pPr marL="171450" indent="-171450">
              <a:buFont typeface="Arial" panose="020B0604020202020204" pitchFamily="34" charset="0"/>
              <a:buChar char="•"/>
            </a:pPr>
            <a:r>
              <a:rPr lang="en-US" dirty="0"/>
              <a:t>How does learning about fellow cadets inspire them? </a:t>
            </a:r>
          </a:p>
          <a:p>
            <a:pPr marL="171450" indent="-171450">
              <a:buFont typeface="Arial" panose="020B0604020202020204" pitchFamily="34" charset="0"/>
              <a:buChar char="•"/>
            </a:pPr>
            <a:r>
              <a:rPr lang="en-US" dirty="0"/>
              <a:t>What will their next steps be?</a:t>
            </a:r>
          </a:p>
          <a:p>
            <a:pPr marL="171450" indent="-171450">
              <a:buFont typeface="Arial" panose="020B0604020202020204" pitchFamily="34" charset="0"/>
              <a:buChar char="•"/>
            </a:pPr>
            <a:r>
              <a:rPr lang="en-US" dirty="0"/>
              <a:t>How will they mark Remembrance this year?</a:t>
            </a:r>
            <a:endParaRPr lang="en-GB" dirty="0"/>
          </a:p>
          <a:p>
            <a:endParaRPr lang="en-GB" dirty="0"/>
          </a:p>
        </p:txBody>
      </p:sp>
      <p:sp>
        <p:nvSpPr>
          <p:cNvPr id="4" name="Slide Number Placeholder 3"/>
          <p:cNvSpPr>
            <a:spLocks noGrp="1"/>
          </p:cNvSpPr>
          <p:nvPr>
            <p:ph type="sldNum" sz="quarter" idx="5"/>
          </p:nvPr>
        </p:nvSpPr>
        <p:spPr/>
        <p:txBody>
          <a:bodyPr/>
          <a:lstStyle/>
          <a:p>
            <a:fld id="{54CEF107-082D-4D43-9988-CCFCF4DE7855}" type="slidenum">
              <a:rPr lang="en-US" smtClean="0"/>
              <a:t>11</a:t>
            </a:fld>
            <a:endParaRPr lang="en-US"/>
          </a:p>
        </p:txBody>
      </p:sp>
    </p:spTree>
    <p:extLst>
      <p:ext uri="{BB962C8B-B14F-4D97-AF65-F5344CB8AC3E}">
        <p14:creationId xmlns:p14="http://schemas.microsoft.com/office/powerpoint/2010/main" val="217336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GB" dirty="0"/>
              <a:t>Reflecting on the previous discussion and the images on the slide</a:t>
            </a:r>
            <a:r>
              <a:rPr lang="en-GB" b="1" dirty="0"/>
              <a:t>, ask the cadets how would they describe service to someone not in service?</a:t>
            </a:r>
            <a:r>
              <a:rPr lang="en-GB" dirty="0"/>
              <a:t> Give the cadets time to talk to in pairs/small groups to formulate their ideas and then take some suggestions.</a:t>
            </a:r>
          </a:p>
          <a:p>
            <a:endParaRPr lang="en-GB" dirty="0"/>
          </a:p>
          <a:p>
            <a:r>
              <a:rPr lang="en-GB" dirty="0"/>
              <a:t>Share the Royal British Legion’s definition of service – and click to bring the definition onto the slide/</a:t>
            </a:r>
          </a:p>
          <a:p>
            <a:pPr algn="l"/>
            <a:r>
              <a:rPr lang="en-GB" b="0" i="0" dirty="0">
                <a:solidFill>
                  <a:srgbClr val="000000"/>
                </a:solidFill>
                <a:effectLst/>
                <a:latin typeface="Times New Roman" panose="02020603050405020304" pitchFamily="18" charset="0"/>
              </a:rPr>
              <a:t>The act of defending/protecting the nation’s democratic freedoms and way of life.  Service can come in many forms; the role of the civilian emergency services, the role of the intelligence services, and the service provided by those in the Armed Forces. It can also include the role of civilians during times of conflict or national emergency, for example the Women’s Land Army who helped feed the nation during the First and Second World Wars, or the thousands of volunteers that have supported the NHS during the Covid pandemic.</a:t>
            </a:r>
          </a:p>
          <a:p>
            <a:pPr algn="l"/>
            <a:endParaRPr lang="en-GB"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type of service will usually be given at great risk to the individual or in support of members of the public or the nation who are at risk. </a:t>
            </a:r>
            <a:r>
              <a:rPr lang="en-GB" sz="1200" dirty="0">
                <a:effectLst/>
                <a:latin typeface="Calibri" panose="020F0502020204030204" pitchFamily="34" charset="0"/>
                <a:ea typeface="Calibri" panose="020F0502020204030204" pitchFamily="34" charset="0"/>
                <a:cs typeface="Calibri" panose="020F0502020204030204" pitchFamily="34" charset="0"/>
              </a:rPr>
              <a:t>This s</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ervice can be either paid or voluntary and can be given at an individual’s choosing or at the behest of the government of the country. </a:t>
            </a:r>
          </a:p>
          <a:p>
            <a:pPr algn="l"/>
            <a:endParaRPr lang="en-GB"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CEF107-082D-4D43-9988-CCFCF4DE7855}" type="slidenum">
              <a:rPr lang="en-US" smtClean="0"/>
              <a:t>3</a:t>
            </a:fld>
            <a:endParaRPr lang="en-US"/>
          </a:p>
        </p:txBody>
      </p:sp>
    </p:spTree>
    <p:extLst>
      <p:ext uri="{BB962C8B-B14F-4D97-AF65-F5344CB8AC3E}">
        <p14:creationId xmlns:p14="http://schemas.microsoft.com/office/powerpoint/2010/main" val="218865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Invite cadets to look at the people in the images and think about how they might have served others.</a:t>
            </a:r>
          </a:p>
          <a:p>
            <a:endParaRPr lang="en-US" b="1" dirty="0"/>
          </a:p>
          <a:p>
            <a:r>
              <a:rPr lang="en-US" b="1" dirty="0"/>
              <a:t>Now introduce the people in the images to the cadets:</a:t>
            </a:r>
            <a:endParaRPr lang="en-US" b="1" dirty="0">
              <a:cs typeface="Calibri"/>
            </a:endParaRPr>
          </a:p>
          <a:p>
            <a:endParaRPr lang="en-US" b="1" dirty="0"/>
          </a:p>
          <a:p>
            <a:pPr marL="342900" indent="-342900">
              <a:buFont typeface="+mj-lt"/>
              <a:buAutoNum type="arabicPeriod"/>
            </a:pPr>
            <a:r>
              <a:rPr lang="en-GB" sz="1200" b="1" dirty="0" err="1">
                <a:effectLst/>
                <a:latin typeface="Calibri"/>
                <a:ea typeface="Calibri" panose="020F0502020204030204" pitchFamily="34" charset="0"/>
                <a:cs typeface="Calibri"/>
              </a:rPr>
              <a:t>Jessey</a:t>
            </a:r>
            <a:r>
              <a:rPr lang="en-GB" sz="1200" b="1" dirty="0">
                <a:effectLst/>
                <a:latin typeface="Calibri"/>
                <a:ea typeface="Calibri" panose="020F0502020204030204" pitchFamily="34" charset="0"/>
                <a:cs typeface="Calibri"/>
              </a:rPr>
              <a:t> Wooding, Former Fire Cadet, Western Fire Cadets, Leicester 2014–2020; Red Cross Fire Emergency Support Service 2020–present; Trainee Firefighter, Leicestershire Fire and Rescue Service 2022–present.</a:t>
            </a:r>
            <a:r>
              <a:rPr lang="en-US" sz="1200" b="0" dirty="0">
                <a:effectLst/>
                <a:latin typeface="Calibri"/>
                <a:ea typeface="Calibri" panose="020F0502020204030204" pitchFamily="34" charset="0"/>
                <a:cs typeface="Calibri"/>
              </a:rPr>
              <a:t> </a:t>
            </a:r>
            <a:r>
              <a:rPr lang="en-US" sz="1200" b="0" dirty="0" err="1">
                <a:effectLst/>
                <a:latin typeface="Calibri"/>
                <a:ea typeface="Calibri" panose="020F0502020204030204" pitchFamily="34" charset="0"/>
                <a:cs typeface="Calibri"/>
              </a:rPr>
              <a:t>Jessey</a:t>
            </a:r>
            <a:r>
              <a:rPr lang="en-US" sz="1200" b="0" dirty="0">
                <a:effectLst/>
                <a:latin typeface="Calibri"/>
                <a:ea typeface="Calibri" panose="020F0502020204030204" pitchFamily="34" charset="0"/>
                <a:cs typeface="Calibri"/>
              </a:rPr>
              <a:t> has always wanted to be a firefighter and remembers how, when he was younger, he would watch the fire engines go out from the local fire station. When he was 18, </a:t>
            </a:r>
            <a:r>
              <a:rPr lang="en-GB" sz="1200" dirty="0">
                <a:effectLst/>
                <a:highlight>
                  <a:srgbClr val="FFFF00"/>
                </a:highlight>
                <a:latin typeface="Calibri"/>
                <a:ea typeface="Calibri" panose="020F0502020204030204" pitchFamily="34" charset="0"/>
                <a:cs typeface="Calibri"/>
              </a:rPr>
              <a:t>he volunteered for the Red Cross Fire Emergency Support Service (FESS) and is now a trainee firefighter.</a:t>
            </a:r>
            <a:r>
              <a:rPr lang="en-GB" sz="1200" dirty="0">
                <a:effectLst/>
                <a:latin typeface="Calibri"/>
                <a:ea typeface="Calibri" panose="020F0502020204030204" pitchFamily="34" charset="0"/>
                <a:cs typeface="Calibri"/>
              </a:rPr>
              <a:t> </a:t>
            </a:r>
          </a:p>
          <a:p>
            <a:pPr marL="342900" indent="-342900">
              <a:buFont typeface="+mj-lt"/>
              <a:buAutoNum type="arabicPeriod"/>
            </a:pPr>
            <a:r>
              <a:rPr lang="en-GB" sz="1200" b="1" dirty="0">
                <a:effectLst/>
                <a:latin typeface="Calibri"/>
                <a:ea typeface="Calibri" panose="020F0502020204030204" pitchFamily="34" charset="0"/>
                <a:cs typeface="Calibri"/>
              </a:rPr>
              <a:t>Amber Matthews, Former Fire Cadet, Wincanton, Devon and Somerset Fire and Rescue Service, 2016–2021. </a:t>
            </a:r>
            <a:r>
              <a:rPr lang="en-GB" sz="1200" dirty="0">
                <a:effectLst/>
                <a:latin typeface="Calibri"/>
                <a:ea typeface="Calibri" panose="020F0502020204030204" pitchFamily="34" charset="0"/>
                <a:cs typeface="Calibri"/>
              </a:rPr>
              <a:t>Amber joined the fire cadets as an extra-curricular activity, but she soon found that it built up her confidence and offered her the opportunity to learn different ways in which she could help others. She used her skills to volunteer in various ways during the pandemic, and since </a:t>
            </a:r>
            <a:r>
              <a:rPr lang="en-GB" sz="1200" dirty="0">
                <a:effectLst/>
                <a:highlight>
                  <a:srgbClr val="FFFF00"/>
                </a:highlight>
                <a:latin typeface="Calibri"/>
                <a:ea typeface="Calibri" panose="020F0502020204030204" pitchFamily="34" charset="0"/>
                <a:cs typeface="Calibri"/>
              </a:rPr>
              <a:t>aging out of fire cadets, Amber now works for the NHS as a ‘Health and Wellbeing Coach’ at her local GP practice.</a:t>
            </a:r>
            <a:r>
              <a:rPr lang="en-GB" sz="1200" dirty="0">
                <a:effectLst/>
                <a:latin typeface="Calibri"/>
                <a:ea typeface="Calibri" panose="020F0502020204030204" pitchFamily="34" charset="0"/>
                <a:cs typeface="Calibri"/>
              </a:rPr>
              <a:t> When she is not at work, Amber is back at the fire station helping to train current cadets.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Calibri"/>
                <a:ea typeface="Calibri" panose="020F0502020204030204" pitchFamily="34" charset="0"/>
                <a:cs typeface="Calibri"/>
              </a:rPr>
              <a:t>Q: Ask cadets if having this information changes how they think about the service these people have given. If so, how and why?</a:t>
            </a:r>
          </a:p>
          <a:p>
            <a:pPr>
              <a:defRPr/>
            </a:pPr>
            <a:r>
              <a:rPr lang="en-GB" sz="1200" b="1" dirty="0">
                <a:latin typeface="Calibri"/>
                <a:cs typeface="Calibri"/>
              </a:rPr>
              <a:t> </a:t>
            </a:r>
            <a:endParaRPr lang="en-GB" sz="1200" b="1" dirty="0">
              <a:effectLst/>
              <a:latin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a:cs typeface="Calibri"/>
              </a:rPr>
              <a:t>Take it further activity: Cadet Skills</a:t>
            </a:r>
          </a:p>
          <a:p>
            <a:pPr>
              <a:defRPr/>
            </a:pPr>
            <a:r>
              <a:rPr lang="en-US" sz="1200" b="0" dirty="0">
                <a:effectLst/>
                <a:latin typeface="Calibri"/>
                <a:cs typeface="Calibri"/>
              </a:rPr>
              <a:t>Invite cadets to reflect on the examples above, where each person shows and develops different skills.</a:t>
            </a:r>
            <a:r>
              <a:rPr lang="en-US" sz="1200" dirty="0">
                <a:latin typeface="Calibri"/>
                <a:cs typeface="Calibri"/>
              </a:rPr>
              <a:t> </a:t>
            </a:r>
          </a:p>
          <a:p>
            <a:pPr>
              <a:defRPr/>
            </a:pPr>
            <a:endParaRPr lang="en-US" sz="1200" b="0" i="1"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highlight>
                  <a:srgbClr val="FFFF00"/>
                </a:highlight>
                <a:latin typeface="Calibri"/>
                <a:cs typeface="Calibri"/>
              </a:rPr>
              <a:t>Ask the cadets, in pairs, to think about what new skills they have tried. Ask them to imagine that they are giving a speech about the benefits of being a cadet. What skills have they learnt so far, and why they are valuable? How do their skills help them serve others, and what could they pass on to others? How would they use this to encourage others to serve in the cadets? Invite them to present their ideas back to their peers.</a:t>
            </a:r>
            <a:endParaRPr lang="en-US" b="0" i="0" dirty="0">
              <a:latin typeface="Calibri"/>
              <a:cs typeface="Calibri"/>
            </a:endParaRPr>
          </a:p>
          <a:p>
            <a:endParaRPr lang="en-US" b="0" dirty="0"/>
          </a:p>
          <a:p>
            <a:r>
              <a:rPr lang="en-US" dirty="0">
                <a:cs typeface="Calibri"/>
              </a:rPr>
              <a:t>NEW cadets this time of year – skills so far, excited to learn, hoping to learn?</a:t>
            </a:r>
          </a:p>
        </p:txBody>
      </p:sp>
      <p:sp>
        <p:nvSpPr>
          <p:cNvPr id="4" name="Slide Number Placeholder 3"/>
          <p:cNvSpPr>
            <a:spLocks noGrp="1"/>
          </p:cNvSpPr>
          <p:nvPr>
            <p:ph type="sldNum" sz="quarter" idx="5"/>
          </p:nvPr>
        </p:nvSpPr>
        <p:spPr/>
        <p:txBody>
          <a:bodyPr/>
          <a:lstStyle/>
          <a:p>
            <a:fld id="{54CEF107-082D-4D43-9988-CCFCF4DE7855}" type="slidenum">
              <a:rPr lang="en-US" smtClean="0"/>
              <a:t>4</a:t>
            </a:fld>
            <a:endParaRPr lang="en-US"/>
          </a:p>
        </p:txBody>
      </p:sp>
    </p:spTree>
    <p:extLst>
      <p:ext uri="{BB962C8B-B14F-4D97-AF65-F5344CB8AC3E}">
        <p14:creationId xmlns:p14="http://schemas.microsoft.com/office/powerpoint/2010/main" val="177842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effectLst/>
                <a:latin typeface="Calibri" panose="020F0502020204030204" pitchFamily="34" charset="0"/>
                <a:ea typeface="Calibri" panose="020F0502020204030204" pitchFamily="34" charset="0"/>
                <a:cs typeface="Times New Roman" panose="02020603050405020304" pitchFamily="18" charset="0"/>
              </a:rPr>
              <a:t>Jessey</a:t>
            </a:r>
            <a:r>
              <a:rPr lang="en-GB" sz="1200" dirty="0">
                <a:effectLst/>
                <a:latin typeface="Calibri" panose="020F0502020204030204" pitchFamily="34" charset="0"/>
                <a:ea typeface="Calibri" panose="020F0502020204030204" pitchFamily="34" charset="0"/>
                <a:cs typeface="Times New Roman" panose="02020603050405020304" pitchFamily="18" charset="0"/>
              </a:rPr>
              <a:t> says:</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always thought being a firefighter, it’s just going out, putting out fires. Coming back, putting out more fires. But as soon as I joined cadets, I learned it was a misconception and that there was so much more….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I think it’s brought me totally out of my shell as a person. Just being older, you see yourself in the younger cadets. Same attitude, same low confidence, quiet, speaking only when spoken to. Whereas now, as the months go on and over the years, much more vocal and out there, willing to suggest ideas and get involved.”</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GB"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 How has </a:t>
            </a:r>
            <a:r>
              <a:rPr lang="en-GB" sz="12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Jessey</a:t>
            </a:r>
            <a:r>
              <a:rPr lang="en-GB"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served his community through these activities? </a:t>
            </a:r>
            <a:r>
              <a:rPr lang="en-GB" sz="12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Draw out that </a:t>
            </a:r>
            <a:r>
              <a:rPr lang="en-GB" sz="1200" b="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Jessey</a:t>
            </a:r>
            <a:r>
              <a:rPr lang="en-GB" sz="12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has learnt many new skills and applied these to serving others, including volunteering for the FESS in addition to cadets and training to be a firefighter. His experiences have been wide-ranging, and he has supported many different people in difficult situations.</a:t>
            </a:r>
            <a:endParaRPr lang="en-GB" sz="1200" b="0" dirty="0">
              <a:solidFill>
                <a:srgbClr val="FF0000"/>
              </a:solidFill>
              <a:effectLst/>
              <a:latin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54CEF107-082D-4D43-9988-CCFCF4DE7855}" type="slidenum">
              <a:rPr lang="en-US" smtClean="0"/>
              <a:t>5</a:t>
            </a:fld>
            <a:endParaRPr lang="en-US"/>
          </a:p>
        </p:txBody>
      </p:sp>
    </p:spTree>
    <p:extLst>
      <p:ext uri="{BB962C8B-B14F-4D97-AF65-F5344CB8AC3E}">
        <p14:creationId xmlns:p14="http://schemas.microsoft.com/office/powerpoint/2010/main" val="167285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a:t>
            </a:r>
            <a:r>
              <a:rPr lang="en-GB" sz="2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Jessey</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was 18, he volunteered for the FESS</a:t>
            </a:r>
            <a:r>
              <a:rPr lang="en-GB" sz="2800" dirty="0">
                <a:effectLst/>
                <a:latin typeface="Calibri" panose="020F0502020204030204" pitchFamily="34" charset="0"/>
                <a:ea typeface="Calibri" panose="020F0502020204030204" pitchFamily="34" charset="0"/>
                <a:cs typeface="Times New Roman" panose="02020603050405020304" pitchFamily="18" charset="0"/>
              </a:rPr>
              <a:t>. The Fire Service can contact the FESS if, f</a:t>
            </a:r>
            <a:r>
              <a:rPr lang="en-US" sz="2800" dirty="0">
                <a:effectLst/>
                <a:latin typeface="Calibri" panose="020F0502020204030204" pitchFamily="34" charset="0"/>
                <a:ea typeface="Calibri" panose="020F0502020204030204" pitchFamily="34" charset="0"/>
                <a:cs typeface="Times New Roman" panose="02020603050405020304" pitchFamily="18" charset="0"/>
              </a:rPr>
              <a:t>or example, someone has had a house fire, if their house has been flooded, if there’s been a gas explosion or if their house is classified as uninhabitable.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Light" panose="020F0302020204030204" pitchFamily="34" charset="0"/>
                <a:ea typeface="Times New Roman" panose="02020603050405020304" pitchFamily="18" charset="0"/>
                <a:cs typeface="Times New Roman" panose="02020603050405020304" pitchFamily="18" charset="0"/>
              </a:rPr>
              <a:t>Q</a:t>
            </a: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GB" sz="1800" b="1" dirty="0">
                <a:effectLst/>
                <a:latin typeface="Calibri Light" panose="020F0302020204030204" pitchFamily="34" charset="0"/>
                <a:ea typeface="Times New Roman" panose="02020603050405020304" pitchFamily="18" charset="0"/>
                <a:cs typeface="Times New Roman" panose="02020603050405020304" pitchFamily="18" charset="0"/>
              </a:rPr>
              <a:t>Ask cadets</a:t>
            </a:r>
            <a:r>
              <a:rPr lang="en-GB" sz="1800" b="1" dirty="0">
                <a:effectLst/>
                <a:highlight>
                  <a:srgbClr val="00FF00"/>
                </a:highlight>
                <a:latin typeface="Calibri Light" panose="020F0302020204030204" pitchFamily="34" charset="0"/>
                <a:ea typeface="Times New Roman" panose="02020603050405020304" pitchFamily="18" charset="0"/>
                <a:cs typeface="Times New Roman" panose="02020603050405020304" pitchFamily="18" charset="0"/>
              </a:rPr>
              <a:t> how </a:t>
            </a:r>
            <a:r>
              <a:rPr lang="en-GB" sz="1800" b="1" dirty="0" err="1">
                <a:effectLst/>
                <a:highlight>
                  <a:srgbClr val="00FF00"/>
                </a:highlight>
                <a:latin typeface="Calibri Light" panose="020F0302020204030204" pitchFamily="34" charset="0"/>
                <a:ea typeface="Times New Roman" panose="02020603050405020304" pitchFamily="18" charset="0"/>
                <a:cs typeface="Times New Roman" panose="02020603050405020304" pitchFamily="18" charset="0"/>
              </a:rPr>
              <a:t>Jessey’s</a:t>
            </a:r>
            <a:r>
              <a:rPr lang="en-GB" sz="1800" b="1" dirty="0">
                <a:effectLst/>
                <a:highlight>
                  <a:srgbClr val="00FF00"/>
                </a:highlight>
                <a:latin typeface="Calibri Light" panose="020F0302020204030204" pitchFamily="34" charset="0"/>
                <a:ea typeface="Times New Roman" panose="02020603050405020304" pitchFamily="18" charset="0"/>
                <a:cs typeface="Times New Roman" panose="02020603050405020304" pitchFamily="18" charset="0"/>
              </a:rPr>
              <a:t> </a:t>
            </a:r>
            <a:r>
              <a:rPr lang="en-GB" sz="1800" b="1" dirty="0">
                <a:effectLst/>
                <a:latin typeface="Calibri Light" panose="020F0302020204030204" pitchFamily="34" charset="0"/>
                <a:ea typeface="Times New Roman" panose="02020603050405020304" pitchFamily="18" charset="0"/>
                <a:cs typeface="Times New Roman" panose="02020603050405020304" pitchFamily="18" charset="0"/>
              </a:rPr>
              <a:t>experiences make them think about the idea of serving? Do they feel any differently now that they know more about what he has done? </a:t>
            </a: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Draw out that understanding what people have done can help us appreciate their service even more. This is why Remembrance is so important, as it reminds of the Service and sacrifice given by many. For cadets, </a:t>
            </a:r>
            <a:r>
              <a:rPr lang="en-GB" sz="1800" b="0" dirty="0" err="1">
                <a:effectLst/>
                <a:latin typeface="Calibri Light" panose="020F0302020204030204" pitchFamily="34" charset="0"/>
                <a:ea typeface="Times New Roman" panose="02020603050405020304" pitchFamily="18" charset="0"/>
                <a:cs typeface="Times New Roman" panose="02020603050405020304" pitchFamily="18" charset="0"/>
              </a:rPr>
              <a:t>Jessey’s</a:t>
            </a: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 story is a reminder of the value of the skills they are learning, no matter what career path they decide to follow, of how they can contribute to their communities through service and of how they all have something they can offer. It also shows the wide variety of ways cadets can get involved and that serving as a firefighter is more than just putting out fires. </a:t>
            </a:r>
            <a:r>
              <a:rPr lang="en-GB" sz="1800" b="0" dirty="0" err="1">
                <a:effectLst/>
                <a:latin typeface="Calibri Light" panose="020F0302020204030204" pitchFamily="34" charset="0"/>
                <a:ea typeface="Times New Roman" panose="02020603050405020304" pitchFamily="18" charset="0"/>
                <a:cs typeface="Times New Roman" panose="02020603050405020304" pitchFamily="18" charset="0"/>
              </a:rPr>
              <a:t>Jessey</a:t>
            </a: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 shows real commitment volunteering for the FESS in addition to his day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Light" panose="020F0302020204030204" pitchFamily="34" charset="0"/>
                <a:ea typeface="Times New Roman" panose="02020603050405020304" pitchFamily="18" charset="0"/>
                <a:cs typeface="Times New Roman" panose="02020603050405020304" pitchFamily="18" charset="0"/>
              </a:rPr>
              <a:t>Take it further activity: Action and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After considering </a:t>
            </a:r>
            <a:r>
              <a:rPr lang="en-GB" sz="1800" b="0" dirty="0" err="1">
                <a:effectLst/>
                <a:latin typeface="Calibri Light" panose="020F0302020204030204" pitchFamily="34" charset="0"/>
                <a:ea typeface="Times New Roman" panose="02020603050405020304" pitchFamily="18" charset="0"/>
                <a:cs typeface="Times New Roman" panose="02020603050405020304" pitchFamily="18" charset="0"/>
              </a:rPr>
              <a:t>Jessey’s</a:t>
            </a: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 experiences, which range from fire-fighting to supporting those affected by fire-related or humanitarian disasters, invite cadets to consider: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What can they learn from </a:t>
            </a:r>
            <a:r>
              <a:rPr lang="en-GB" sz="1800" b="0" dirty="0" err="1">
                <a:effectLst/>
                <a:latin typeface="Calibri Light" panose="020F0302020204030204" pitchFamily="34" charset="0"/>
                <a:ea typeface="Times New Roman" panose="02020603050405020304" pitchFamily="18" charset="0"/>
                <a:cs typeface="Times New Roman" panose="02020603050405020304" pitchFamily="18" charset="0"/>
              </a:rPr>
              <a:t>Jessey’s</a:t>
            </a: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 example of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How could they remember </a:t>
            </a:r>
            <a:r>
              <a:rPr lang="en-GB" sz="1800" b="0" dirty="0" err="1">
                <a:effectLst/>
                <a:latin typeface="Calibri Light" panose="020F0302020204030204" pitchFamily="34" charset="0"/>
                <a:ea typeface="Times New Roman" panose="02020603050405020304" pitchFamily="18" charset="0"/>
                <a:cs typeface="Times New Roman" panose="02020603050405020304" pitchFamily="18" charset="0"/>
              </a:rPr>
              <a:t>Jessey’s</a:t>
            </a: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 service during this coming </a:t>
            </a:r>
            <a:r>
              <a:rPr lang="en-GB" sz="1800" b="0" dirty="0" err="1">
                <a:effectLst/>
                <a:latin typeface="Calibri Light" panose="020F0302020204030204" pitchFamily="34" charset="0"/>
                <a:ea typeface="Times New Roman" panose="02020603050405020304" pitchFamily="18" charset="0"/>
                <a:cs typeface="Times New Roman" panose="02020603050405020304" pitchFamily="18" charset="0"/>
              </a:rPr>
              <a:t>Remembrancetide</a:t>
            </a: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What impact can serving have on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To help cadets understand the impact serving can have, invite them (in pairs or independently) to create a table to show the actions taken and the impact they would have had. This can be from the cadet’s own experiences or things they have observed in their communities or even nationally.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Light" panose="020F0302020204030204" pitchFamily="34" charset="0"/>
                <a:ea typeface="Times New Roman" panose="02020603050405020304" pitchFamily="18" charset="0"/>
                <a:cs typeface="Times New Roman" panose="02020603050405020304" pitchFamily="18" charset="0"/>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Example: Helping refugees, providing medical and emotional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Light" panose="020F0302020204030204" pitchFamily="34" charset="0"/>
                <a:ea typeface="Times New Roman" panose="02020603050405020304" pitchFamily="18" charset="0"/>
                <a:cs typeface="Times New Roman" panose="02020603050405020304" pitchFamily="18" charset="0"/>
              </a:rPr>
              <a:t>IMPACT</a:t>
            </a:r>
            <a:endParaRPr lang="en-GB"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panose="020F0302020204030204" pitchFamily="34" charset="0"/>
                <a:ea typeface="Times New Roman" panose="02020603050405020304" pitchFamily="18" charset="0"/>
                <a:cs typeface="Times New Roman" panose="02020603050405020304" pitchFamily="18" charset="0"/>
              </a:rPr>
              <a:t>Life-saving, helping families who have had to leave their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GB" sz="1800" b="1" dirty="0">
              <a:effectLst/>
              <a:latin typeface="Calibri Light" panose="020F03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CEF107-082D-4D43-9988-CCFCF4DE7855}" type="slidenum">
              <a:rPr lang="en-US" smtClean="0"/>
              <a:t>6</a:t>
            </a:fld>
            <a:endParaRPr lang="en-US"/>
          </a:p>
        </p:txBody>
      </p:sp>
    </p:spTree>
    <p:extLst>
      <p:ext uri="{BB962C8B-B14F-4D97-AF65-F5344CB8AC3E}">
        <p14:creationId xmlns:p14="http://schemas.microsoft.com/office/powerpoint/2010/main" val="55415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effectLst/>
                <a:highlight>
                  <a:srgbClr val="FFFF00"/>
                </a:highlight>
                <a:latin typeface="Calibri"/>
                <a:ea typeface="Calibri" panose="020F0502020204030204" pitchFamily="34" charset="0"/>
                <a:cs typeface="Calibri"/>
              </a:rPr>
              <a:t>Whilst volunteering with the FESS, </a:t>
            </a:r>
            <a:r>
              <a:rPr lang="en-GB" sz="2800" dirty="0" err="1">
                <a:effectLst/>
                <a:highlight>
                  <a:srgbClr val="FFFF00"/>
                </a:highlight>
                <a:latin typeface="Calibri"/>
                <a:ea typeface="Calibri" panose="020F0502020204030204" pitchFamily="34" charset="0"/>
                <a:cs typeface="Calibri"/>
              </a:rPr>
              <a:t>Jessey</a:t>
            </a:r>
            <a:r>
              <a:rPr lang="en-GB" sz="2800" dirty="0">
                <a:effectLst/>
                <a:highlight>
                  <a:srgbClr val="FFFF00"/>
                </a:highlight>
                <a:latin typeface="Calibri"/>
                <a:ea typeface="Calibri" panose="020F0502020204030204" pitchFamily="34" charset="0"/>
                <a:cs typeface="Calibri"/>
              </a:rPr>
              <a:t> has helped provide support for the homeless, refugees and victims of human-trafficking. In August 2021, approximately 15,000 Afghan refugees were brought to the UK, </a:t>
            </a:r>
            <a:r>
              <a:rPr lang="en-GB" sz="2800" dirty="0">
                <a:effectLst/>
                <a:latin typeface="Calibri"/>
                <a:ea typeface="Calibri" panose="020F0502020204030204" pitchFamily="34" charset="0"/>
                <a:cs typeface="Calibri"/>
              </a:rPr>
              <a:t>many of whom arrived at Birmingham International Airport where </a:t>
            </a:r>
            <a:r>
              <a:rPr lang="en-GB" sz="2800" dirty="0" err="1">
                <a:effectLst/>
                <a:latin typeface="Calibri"/>
                <a:ea typeface="Calibri" panose="020F0502020204030204" pitchFamily="34" charset="0"/>
                <a:cs typeface="Calibri"/>
              </a:rPr>
              <a:t>Jessey</a:t>
            </a:r>
            <a:r>
              <a:rPr lang="en-GB" sz="2800" dirty="0">
                <a:effectLst/>
                <a:latin typeface="Calibri"/>
                <a:ea typeface="Calibri" panose="020F0502020204030204" pitchFamily="34" charset="0"/>
                <a:cs typeface="Calibri"/>
              </a:rPr>
              <a:t> and other Red Cross volunteers were despatched to help them. </a:t>
            </a:r>
            <a:r>
              <a:rPr lang="en-GB" sz="2800" dirty="0">
                <a:effectLst/>
                <a:highlight>
                  <a:srgbClr val="FFFF00"/>
                </a:highlight>
                <a:latin typeface="Calibri"/>
                <a:ea typeface="Calibri" panose="020F0502020204030204" pitchFamily="34" charset="0"/>
                <a:cs typeface="Calibri"/>
              </a:rPr>
              <a:t>One particular experience has made a lasting impression on </a:t>
            </a:r>
            <a:r>
              <a:rPr lang="en-GB" sz="2800" dirty="0" err="1">
                <a:effectLst/>
                <a:highlight>
                  <a:srgbClr val="FFFF00"/>
                </a:highlight>
                <a:latin typeface="Calibri"/>
                <a:ea typeface="Calibri" panose="020F0502020204030204" pitchFamily="34" charset="0"/>
                <a:cs typeface="Calibri"/>
              </a:rPr>
              <a:t>Jessey</a:t>
            </a:r>
            <a:r>
              <a:rPr lang="en-GB" sz="2800" dirty="0">
                <a:effectLst/>
                <a:highlight>
                  <a:srgbClr val="FFFF00"/>
                </a:highlight>
                <a:latin typeface="Calibri"/>
                <a:ea typeface="Calibri" panose="020F0502020204030204" pitchFamily="34" charset="0"/>
                <a:cs typeface="Calibri"/>
              </a:rPr>
              <a:t>. It involved a three year old boy who collapsed in his arms.</a:t>
            </a:r>
            <a:r>
              <a:rPr lang="en-GB" sz="2800" dirty="0">
                <a:highlight>
                  <a:srgbClr val="FFFF00"/>
                </a:highlight>
                <a:latin typeface="Calibri"/>
                <a:ea typeface="Calibri" panose="020F0502020204030204" pitchFamily="34" charset="0"/>
                <a:cs typeface="Calibri"/>
              </a:rPr>
              <a:t> </a:t>
            </a:r>
            <a:endPar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dirty="0">
                <a:highlight>
                  <a:srgbClr val="FFFF00"/>
                </a:highlight>
                <a:latin typeface="Calibri"/>
                <a:ea typeface="Calibri" panose="020F0502020204030204" pitchFamily="34" charset="0"/>
                <a:cs typeface="Calibri"/>
              </a:rPr>
              <a:t>Read out at discretion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effectLst/>
                <a:highlight>
                  <a:srgbClr val="FFFF00"/>
                </a:highlight>
                <a:latin typeface="Calibri"/>
                <a:ea typeface="Calibri" panose="020F0502020204030204" pitchFamily="34" charset="0"/>
                <a:cs typeface="Calibri"/>
              </a:rPr>
              <a:t>“All his mum could say was ‘He is three years old and he’s got chest pains’.</a:t>
            </a:r>
            <a:r>
              <a:rPr lang="en-GB" sz="2800" i="1" dirty="0">
                <a:effectLst/>
                <a:latin typeface="Calibri"/>
                <a:ea typeface="Calibri" panose="020F0502020204030204" pitchFamily="34" charset="0"/>
                <a:cs typeface="Calibri"/>
              </a:rPr>
              <a:t> And not having full training – I’d only been able to do partial training – and with the language barrier, it felt like an eternity waiting for help for the kid, reassuring the mother that help was on the way. </a:t>
            </a:r>
            <a:r>
              <a:rPr lang="en-GB" sz="2800" i="1" dirty="0">
                <a:effectLst/>
                <a:highlight>
                  <a:srgbClr val="FFFF00"/>
                </a:highlight>
                <a:latin typeface="Calibri"/>
                <a:ea typeface="Calibri" panose="020F0502020204030204" pitchFamily="34" charset="0"/>
                <a:cs typeface="Calibri"/>
              </a:rPr>
              <a:t>It transpired that he did have a heart condition, and with him not eating or drinking for the duration of the journey, and the stress of what was going on, it triggered a worsening of his heart defect”.</a:t>
            </a:r>
            <a:endParaRPr lang="en-GB" sz="2800" i="1" dirty="0">
              <a:effectLst/>
              <a:latin typeface="Calibri"/>
              <a:ea typeface="Calibri" panose="020F0502020204030204" pitchFamily="34" charset="0"/>
              <a:cs typeface="Calibri"/>
            </a:endParaRPr>
          </a:p>
          <a:p>
            <a:endPar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t>Q: </a:t>
            </a:r>
            <a:r>
              <a:rPr lang="en-GB" sz="1800" b="1" dirty="0">
                <a:effectLst/>
                <a:latin typeface="Calibri Light"/>
                <a:ea typeface="Times New Roman" panose="02020603050405020304" pitchFamily="18" charset="0"/>
                <a:cs typeface="Calibri Light"/>
              </a:rPr>
              <a:t>Ask cadets to consider what they think has motivated </a:t>
            </a:r>
            <a:r>
              <a:rPr lang="en-GB" sz="1800" b="1" dirty="0" err="1">
                <a:effectLst/>
                <a:latin typeface="Calibri Light"/>
                <a:ea typeface="Times New Roman" panose="02020603050405020304" pitchFamily="18" charset="0"/>
                <a:cs typeface="Calibri Light"/>
              </a:rPr>
              <a:t>Jessey</a:t>
            </a:r>
            <a:r>
              <a:rPr lang="en-GB" sz="1800" b="1" dirty="0">
                <a:effectLst/>
                <a:latin typeface="Calibri Light"/>
                <a:ea typeface="Times New Roman" panose="02020603050405020304" pitchFamily="18" charset="0"/>
                <a:cs typeface="Calibri Light"/>
              </a:rPr>
              <a:t> to serve. What can we learn from his example?</a:t>
            </a:r>
            <a:r>
              <a:rPr lang="en-GB" sz="2800" b="1" dirty="0">
                <a:latin typeface="Calibri Light"/>
                <a:ea typeface="Times New Roman" panose="02020603050405020304" pitchFamily="18" charset="0"/>
                <a:cs typeface="Calibri Light"/>
              </a:rPr>
              <a:t> </a:t>
            </a:r>
            <a:r>
              <a:rPr lang="en-GB" sz="1800" b="1" dirty="0">
                <a:effectLst/>
                <a:latin typeface="Calibri Light"/>
                <a:ea typeface="Times New Roman" panose="02020603050405020304" pitchFamily="18" charset="0"/>
                <a:cs typeface="Calibri Light"/>
              </a:rPr>
              <a:t> What sacrifices has </a:t>
            </a:r>
            <a:r>
              <a:rPr lang="en-GB" sz="1800" b="1" dirty="0" err="1">
                <a:effectLst/>
                <a:latin typeface="Calibri Light"/>
                <a:ea typeface="Times New Roman" panose="02020603050405020304" pitchFamily="18" charset="0"/>
                <a:cs typeface="Calibri Light"/>
              </a:rPr>
              <a:t>Jessey</a:t>
            </a:r>
            <a:r>
              <a:rPr lang="en-GB" sz="1800" b="1" dirty="0">
                <a:effectLst/>
                <a:latin typeface="Calibri Light"/>
                <a:ea typeface="Times New Roman" panose="02020603050405020304" pitchFamily="18" charset="0"/>
                <a:cs typeface="Calibri Light"/>
              </a:rPr>
              <a:t> made as he serves his community? </a:t>
            </a:r>
            <a:r>
              <a:rPr lang="en-GB" sz="1800" b="0" dirty="0">
                <a:effectLst/>
                <a:latin typeface="Calibri Light"/>
                <a:ea typeface="Times New Roman" panose="02020603050405020304" pitchFamily="18" charset="0"/>
                <a:cs typeface="Calibri Light"/>
              </a:rPr>
              <a:t>Encourage cadets to consider that </a:t>
            </a:r>
            <a:r>
              <a:rPr lang="en-GB" sz="1800" b="0" dirty="0" err="1">
                <a:effectLst/>
                <a:latin typeface="Calibri Light"/>
                <a:ea typeface="Times New Roman" panose="02020603050405020304" pitchFamily="18" charset="0"/>
                <a:cs typeface="Calibri Light"/>
              </a:rPr>
              <a:t>Jessey</a:t>
            </a:r>
            <a:r>
              <a:rPr lang="en-GB" sz="1800" b="0" dirty="0">
                <a:effectLst/>
                <a:latin typeface="Calibri Light"/>
                <a:ea typeface="Times New Roman" panose="02020603050405020304" pitchFamily="18" charset="0"/>
                <a:cs typeface="Calibri Light"/>
              </a:rPr>
              <a:t> has sacrificed his time and energy, as well as his mental health and wellbeing, in order to help others. His attitude to service has been one of recognising the good he can do and the importance of supporting people in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defRPr/>
            </a:pPr>
            <a:r>
              <a:rPr lang="en-GB" sz="1800" b="1" dirty="0">
                <a:effectLst/>
                <a:latin typeface="Calibri Light"/>
                <a:ea typeface="Times New Roman" panose="02020603050405020304" pitchFamily="18" charset="0"/>
                <a:cs typeface="Calibri Light"/>
              </a:rPr>
              <a:t>Invite cadets to consider what sacrifices they might make as they serve.</a:t>
            </a:r>
            <a:r>
              <a:rPr lang="en-GB" sz="2800" b="1" dirty="0">
                <a:latin typeface="Calibri Light"/>
                <a:ea typeface="Times New Roman" panose="02020603050405020304" pitchFamily="18" charset="0"/>
                <a:cs typeface="Calibri Light"/>
              </a:rPr>
              <a:t> </a:t>
            </a:r>
            <a:endParaRPr lang="en-GB" sz="1800" b="1" dirty="0">
              <a:effectLst/>
              <a:latin typeface="Calibri Light" panose="020F0302020204030204" pitchFamily="34" charset="0"/>
              <a:ea typeface="Times New Roman" panose="02020603050405020304" pitchFamily="18" charset="0"/>
              <a:cs typeface="Calibri Light"/>
            </a:endParaRPr>
          </a:p>
          <a:p>
            <a:pPr>
              <a:lnSpc>
                <a:spcPct val="107000"/>
              </a:lnSpc>
              <a:spcAft>
                <a:spcPts val="800"/>
              </a:spcAft>
            </a:pPr>
            <a:r>
              <a:rPr lang="en-GB" sz="1800" dirty="0">
                <a:effectLst/>
                <a:latin typeface="Calibri Light"/>
                <a:ea typeface="Calibri" panose="020F0502020204030204" pitchFamily="34" charset="0"/>
                <a:cs typeface="Calibri Light"/>
              </a:rPr>
              <a:t>Build towards an understanding that:</a:t>
            </a:r>
          </a:p>
          <a:p>
            <a:pPr>
              <a:lnSpc>
                <a:spcPct val="107000"/>
              </a:lnSpc>
              <a:spcAft>
                <a:spcPts val="800"/>
              </a:spcAft>
            </a:pPr>
            <a:r>
              <a:rPr lang="en-GB" sz="1800" i="0" dirty="0">
                <a:effectLst/>
                <a:latin typeface="Calibri"/>
                <a:ea typeface="Calibri" panose="020F0502020204030204" pitchFamily="34" charset="0"/>
                <a:cs typeface="Calibri"/>
              </a:rPr>
              <a:t>For RBL sacrifice comes in many forms, it can be the sacrifice of time with family when, for example, a member of the Armed Forces is sent to serve overseas or a nurse in the NHS cannot see her family because she is on the frontline fighting Covid. It can also mean the sacrifices made physical and mentally as a result of service, or it can mean the ultimate sacrifice made while serving. In each case the sacrifice is made while serving to protect the nation’s democratic freedoms or way of life.</a:t>
            </a:r>
            <a:r>
              <a:rPr lang="en-GB" sz="2800" dirty="0">
                <a:latin typeface="Calibri"/>
                <a:ea typeface="Calibri" panose="020F0502020204030204" pitchFamily="34" charset="0"/>
                <a:cs typeface="Calibri"/>
              </a:rPr>
              <a:t> </a:t>
            </a:r>
            <a:endParaRPr lang="en-GB" sz="2800" dirty="0"/>
          </a:p>
          <a:p>
            <a:endParaRPr lang="en-GB" sz="1800" b="0" dirty="0">
              <a:effectLst/>
              <a:latin typeface="Calibri Light" panose="020F03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Light"/>
                <a:ea typeface="Times New Roman" panose="02020603050405020304" pitchFamily="18" charset="0"/>
                <a:cs typeface="Calibri Light"/>
              </a:rPr>
              <a:t>Take it further activity: Serving the community</a:t>
            </a:r>
            <a:endParaRPr lang="en-GB" sz="1800" b="0" dirty="0">
              <a:effectLst/>
              <a:latin typeface="Calibri Light"/>
              <a:ea typeface="Times New Roman" panose="02020603050405020304" pitchFamily="18" charset="0"/>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a:ea typeface="Times New Roman" panose="02020603050405020304" pitchFamily="18" charset="0"/>
                <a:cs typeface="Calibri Light"/>
              </a:rPr>
              <a:t>Invite cadets to think about their own communities. Can they identify anyone who might need help? What help and support could they offer? Challenge cadets, in pairs, to come up with a community service idea that will help serve and address a specific need in their community or give opportunities to others that they may not get otherwise. Remind them to think about: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effectLst/>
                <a:latin typeface="Calibri Light"/>
                <a:ea typeface="Times New Roman" panose="02020603050405020304" pitchFamily="18" charset="0"/>
                <a:cs typeface="Calibri Light"/>
              </a:rPr>
              <a:t>Who they want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effectLst/>
                <a:latin typeface="Calibri Light"/>
                <a:ea typeface="Times New Roman" panose="02020603050405020304" pitchFamily="18" charset="0"/>
                <a:cs typeface="Calibri Light"/>
              </a:rPr>
              <a:t>How they are going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effectLst/>
                <a:latin typeface="Calibri Light"/>
                <a:ea typeface="Times New Roman" panose="02020603050405020304" pitchFamily="18" charset="0"/>
                <a:cs typeface="Calibri Light"/>
              </a:rPr>
              <a:t>What the benefit will be to everyone involved.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effectLst/>
                <a:latin typeface="Calibri Light"/>
                <a:ea typeface="Times New Roman" panose="02020603050405020304" pitchFamily="18" charset="0"/>
                <a:cs typeface="Calibri Light"/>
              </a:rPr>
              <a:t>What sacrifices cadets might have to make to ensure the idea is successful.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Light"/>
                <a:ea typeface="Times New Roman" panose="02020603050405020304" pitchFamily="18" charset="0"/>
                <a:cs typeface="Calibri Light"/>
              </a:rPr>
              <a:t>Invite them to share their ideas in a presentation. </a:t>
            </a:r>
            <a:r>
              <a:rPr lang="en-GB" sz="1800" b="0">
                <a:effectLst/>
                <a:latin typeface="Calibri Light"/>
                <a:ea typeface="Times New Roman" panose="02020603050405020304" pitchFamily="18" charset="0"/>
                <a:cs typeface="Calibri Light"/>
              </a:rPr>
              <a:t>The class could vote for the winning idea and then put it into practice.</a:t>
            </a:r>
            <a:endParaRPr lang="en-GB" sz="1800" b="0" dirty="0">
              <a:effectLst/>
              <a:latin typeface="Calibri Light"/>
              <a:ea typeface="Times New Roman" panose="02020603050405020304" pitchFamily="18" charset="0"/>
              <a:cs typeface="Calibri Light"/>
            </a:endParaRPr>
          </a:p>
        </p:txBody>
      </p:sp>
      <p:sp>
        <p:nvSpPr>
          <p:cNvPr id="4" name="Slide Number Placeholder 3"/>
          <p:cNvSpPr>
            <a:spLocks noGrp="1"/>
          </p:cNvSpPr>
          <p:nvPr>
            <p:ph type="sldNum" sz="quarter" idx="5"/>
          </p:nvPr>
        </p:nvSpPr>
        <p:spPr/>
        <p:txBody>
          <a:bodyPr/>
          <a:lstStyle/>
          <a:p>
            <a:fld id="{54CEF107-082D-4D43-9988-CCFCF4DE7855}" type="slidenum">
              <a:rPr lang="en-US" smtClean="0"/>
              <a:t>7</a:t>
            </a:fld>
            <a:endParaRPr lang="en-US"/>
          </a:p>
        </p:txBody>
      </p:sp>
    </p:spTree>
    <p:extLst>
      <p:ext uri="{BB962C8B-B14F-4D97-AF65-F5344CB8AC3E}">
        <p14:creationId xmlns:p14="http://schemas.microsoft.com/office/powerpoint/2010/main" val="153596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Q: Reflecting on the previous slides and the video they have just seen, ask the cadets what they have learned about service, and </a:t>
            </a:r>
            <a:r>
              <a:rPr lang="en-GB" sz="1200" b="1" i="1" dirty="0">
                <a:effectLst/>
                <a:latin typeface="Calibri Light" panose="020F0302020204030204" pitchFamily="34" charset="0"/>
                <a:ea typeface="Times New Roman" panose="02020603050405020304" pitchFamily="18" charset="0"/>
                <a:cs typeface="Times New Roman" panose="02020603050405020304" pitchFamily="18" charset="0"/>
              </a:rPr>
              <a:t>why</a:t>
            </a: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 we remember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Royal British Legion describes that we remember as a way of honouring, as well as it being a way of thanking and acknowledging, the service and sacrifice of millions of men and women from Britain and the Commonwealth who serve, or have served, to defend our democratic freedoms and way of life.</a:t>
            </a:r>
          </a:p>
          <a:p>
            <a:endParaRPr lang="en-GB"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Who do we Remember? </a:t>
            </a:r>
            <a:r>
              <a:rPr lang="en-GB" sz="1200" dirty="0">
                <a:effectLst/>
                <a:latin typeface="Calibri" panose="020F0502020204030204" pitchFamily="34" charset="0"/>
                <a:ea typeface="Calibri" panose="020F0502020204030204" pitchFamily="34" charset="0"/>
                <a:cs typeface="Times New Roman" panose="02020603050405020304" pitchFamily="18" charset="0"/>
              </a:rPr>
              <a:t>We remember the sacrifice of the Armed Forces community from Britain and the Commonwealth.</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pay tribute to the special contribution of families and of the emergency services.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acknowledge innocent civilians who have lost their lives in conflict and acts of terrorism.</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b="0" dirty="0">
              <a:effectLst/>
              <a:latin typeface="Calibri Light" panose="020F03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200" b="1" dirty="0">
                <a:effectLst/>
                <a:latin typeface="Calibri Light" panose="020F0302020204030204" pitchFamily="34" charset="0"/>
                <a:cs typeface="Times New Roman" panose="02020603050405020304" pitchFamily="18" charset="0"/>
              </a:rPr>
              <a:t>Invite cadets to share about anyone they will specifically be remembering during this time, who served and sacrificed or who is serving today. </a:t>
            </a:r>
            <a:r>
              <a:rPr lang="en-GB" sz="1200" b="0" dirty="0">
                <a:effectLst/>
                <a:latin typeface="Calibri Light" panose="020F0302020204030204" pitchFamily="34" charset="0"/>
                <a:cs typeface="Times New Roman" panose="02020603050405020304" pitchFamily="18" charset="0"/>
              </a:rPr>
              <a:t>Some cadets may have experience of parents or carers or other family members who serve(d) in the Armed Forces or emergency services, or on the frontline during the pandemic.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b="0" dirty="0">
              <a:effectLst/>
              <a:latin typeface="Calibri Light" panose="020F03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b="0" dirty="0">
              <a:effectLst/>
              <a:latin typeface="Calibri Light" panose="020F03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b="1" dirty="0"/>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4CEF107-082D-4D43-9988-CCFCF4DE7855}" type="slidenum">
              <a:rPr lang="en-US" smtClean="0"/>
              <a:t>8</a:t>
            </a:fld>
            <a:endParaRPr lang="en-US"/>
          </a:p>
        </p:txBody>
      </p:sp>
    </p:spTree>
    <p:extLst>
      <p:ext uri="{BB962C8B-B14F-4D97-AF65-F5344CB8AC3E}">
        <p14:creationId xmlns:p14="http://schemas.microsoft.com/office/powerpoint/2010/main" val="62882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Thinking about what they have learnt and their own experiences, encourage cadets to consider what Remembrance means to them.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Light" panose="020F0302020204030204" pitchFamily="34" charset="0"/>
                <a:ea typeface="Calibri" panose="020F0502020204030204" pitchFamily="34" charset="0"/>
                <a:cs typeface="Times New Roman" panose="02020603050405020304" pitchFamily="18" charset="0"/>
              </a:rPr>
              <a:t>Q : Invite cadets to think about what they have learnt about service and sacrifice.  Keeping this in mind, what does Remembrance mean to </a:t>
            </a:r>
            <a:r>
              <a:rPr lang="en-GB" sz="1200" b="1" i="1" dirty="0">
                <a:effectLst/>
                <a:latin typeface="Calibri Light" panose="020F0302020204030204" pitchFamily="34" charset="0"/>
                <a:ea typeface="Calibri" panose="020F0502020204030204" pitchFamily="34" charset="0"/>
                <a:cs typeface="Times New Roman" panose="02020603050405020304" pitchFamily="18" charset="0"/>
              </a:rPr>
              <a:t>them</a:t>
            </a:r>
            <a:r>
              <a:rPr lang="en-GB" sz="1200" b="1" dirty="0">
                <a:effectLst/>
                <a:latin typeface="Calibri Light" panose="020F0302020204030204" pitchFamily="34" charset="0"/>
                <a:ea typeface="Calibri" panose="020F0502020204030204" pitchFamily="34" charset="0"/>
                <a:cs typeface="Times New Roman" panose="02020603050405020304" pitchFamily="18" charset="0"/>
              </a:rPr>
              <a:t>? </a:t>
            </a:r>
            <a:r>
              <a:rPr lang="en-GB" sz="1200" b="0" dirty="0">
                <a:effectLst/>
                <a:latin typeface="Calibri Light" panose="020F0302020204030204" pitchFamily="34" charset="0"/>
                <a:ea typeface="Calibri" panose="020F0502020204030204" pitchFamily="34" charset="0"/>
                <a:cs typeface="Times New Roman" panose="02020603050405020304" pitchFamily="18" charset="0"/>
              </a:rPr>
              <a:t>(Cadets will have varying degrees of pre-existing understanding about Remembrance and experience of it; encourage them to share their ideas and anything new they have learnt or felt today; Remembrance is personal as well as a shared experience and it is important to value the various ideas people have of it)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171450" indent="-171450">
              <a:lnSpc>
                <a:spcPct val="107000"/>
              </a:lnSpc>
              <a:spcAft>
                <a:spcPts val="800"/>
              </a:spcAft>
              <a:buFont typeface="Arial" panose="020B0604020202020204" pitchFamily="34" charset="0"/>
              <a:buChar char="•"/>
            </a:pPr>
            <a:r>
              <a:rPr lang="en-GB" dirty="0"/>
              <a:t>The Royal British Legion defines </a:t>
            </a:r>
            <a:r>
              <a:rPr lang="en-GB" sz="1200" dirty="0">
                <a:effectLst/>
                <a:latin typeface="Calibri" panose="020F0502020204030204" pitchFamily="34" charset="0"/>
                <a:ea typeface="Calibri" panose="020F0502020204030204" pitchFamily="34" charset="0"/>
                <a:cs typeface="Times New Roman" panose="02020603050405020304" pitchFamily="18" charset="0"/>
              </a:rPr>
              <a:t>Remembrance an act honouring those who serve, or have served, to defend our democratic freedoms and way of life. </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Remembrance is not a commemoration of wars or conflicts; it is about the service and sacrifice of individuals or communities. </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Service and sacrifice takes place both within and outside of conflict, for example the service performed by the army in fighting Covid or by the navy in providing disaster relief to British Overseas Territories. </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do not remember just service given during war or conflict. </a:t>
            </a:r>
          </a:p>
          <a:p>
            <a:endParaRPr lang="en-GB"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How do we Remember?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While there are two national days dedicated to Remembrance, Armistice Day on the 11</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effectLst/>
                <a:latin typeface="Calibri" panose="020F0502020204030204" pitchFamily="34" charset="0"/>
                <a:ea typeface="Calibri" panose="020F0502020204030204" pitchFamily="34" charset="0"/>
                <a:cs typeface="Times New Roman" panose="02020603050405020304" pitchFamily="18" charset="0"/>
              </a:rPr>
              <a:t> November and Remembrance Sunday which takes place on the second Sunday in November, how an individual chooses to remember is a personal choice. The Royal British Legion does not prescribe how people should remember but asks that any Remembrance activities are inclusive of all members of the community.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Invite cadets to share any experiences they have of participating in Remembrance services or events. </a:t>
            </a:r>
          </a:p>
          <a:p>
            <a:pPr>
              <a:lnSpc>
                <a:spcPct val="107000"/>
              </a:lnSpc>
              <a:spcAft>
                <a:spcPts val="800"/>
              </a:spcAft>
            </a:pPr>
            <a:endParaRPr lang="en-GB"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 Poppy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red poppy is both the national symbol of Remembrance and also a representation of a hope for a peaceful future. There is no right way to wear a poppy and wearing one is never compulsory but is greatly appreciated by those who it is intended to support.</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Invite cadets to consider what they will think about next time they wear or see a Poppy. </a:t>
            </a:r>
          </a:p>
          <a:p>
            <a:pPr>
              <a:lnSpc>
                <a:spcPct val="107000"/>
              </a:lnSpc>
              <a:spcAft>
                <a:spcPts val="800"/>
              </a:spcAft>
            </a:pPr>
            <a:endParaRPr lang="en-GB"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 Act of Remembrance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Act of Remembrance is a brief and non-religious act and includes the reading of the reading of the Exhortation and the Kohima Epitaph, and a two-minute silence. Readings, music or other elements can be added to it to personalise it or make it more relevant to a particular community. The details of the Act can be found here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https://www.britishlegion.org.uk/get-involved/remembrance/about-remembrance/act-of-remembrance</a:t>
            </a:r>
            <a:r>
              <a:rPr lang="en-GB" sz="1200" dirty="0">
                <a:effectLst/>
                <a:latin typeface="Calibri" panose="020F0502020204030204" pitchFamily="34" charset="0"/>
                <a:ea typeface="Calibri" panose="020F0502020204030204" pitchFamily="34" charset="0"/>
                <a:cs typeface="Times New Roman" panose="02020603050405020304" pitchFamily="18" charset="0"/>
              </a:rPr>
              <a:t> along with a sound file for the Last Post and two-minute silence. </a:t>
            </a:r>
          </a:p>
          <a:p>
            <a:endParaRPr lang="en-GB" dirty="0"/>
          </a:p>
        </p:txBody>
      </p:sp>
      <p:sp>
        <p:nvSpPr>
          <p:cNvPr id="4" name="Slide Number Placeholder 3"/>
          <p:cNvSpPr>
            <a:spLocks noGrp="1"/>
          </p:cNvSpPr>
          <p:nvPr>
            <p:ph type="sldNum" sz="quarter" idx="5"/>
          </p:nvPr>
        </p:nvSpPr>
        <p:spPr/>
        <p:txBody>
          <a:bodyPr/>
          <a:lstStyle/>
          <a:p>
            <a:fld id="{54CEF107-082D-4D43-9988-CCFCF4DE7855}" type="slidenum">
              <a:rPr lang="en-US" smtClean="0"/>
              <a:t>9</a:t>
            </a:fld>
            <a:endParaRPr lang="en-US"/>
          </a:p>
        </p:txBody>
      </p:sp>
    </p:spTree>
    <p:extLst>
      <p:ext uri="{BB962C8B-B14F-4D97-AF65-F5344CB8AC3E}">
        <p14:creationId xmlns:p14="http://schemas.microsoft.com/office/powerpoint/2010/main" val="51422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Invite cadets to hold a one minute silence in Remembrance of who gave, and continue to give, in service and sacrifice.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4CEF107-082D-4D43-9988-CCFCF4DE7855}" type="slidenum">
              <a:rPr lang="en-US" smtClean="0"/>
              <a:t>10</a:t>
            </a:fld>
            <a:endParaRPr lang="en-US"/>
          </a:p>
        </p:txBody>
      </p:sp>
    </p:spTree>
    <p:extLst>
      <p:ext uri="{BB962C8B-B14F-4D97-AF65-F5344CB8AC3E}">
        <p14:creationId xmlns:p14="http://schemas.microsoft.com/office/powerpoint/2010/main" val="1172033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69DC0E-4722-F1CB-2FA5-8B767FA68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216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20BFFD-08B1-624A-A09B-CBD0991C0CA9}"/>
              </a:ext>
            </a:extLst>
          </p:cNvPr>
          <p:cNvSpPr>
            <a:spLocks noGrp="1"/>
          </p:cNvSpPr>
          <p:nvPr>
            <p:ph idx="1"/>
          </p:nvPr>
        </p:nvSpPr>
        <p:spPr>
          <a:xfrm>
            <a:off x="587594" y="1468220"/>
            <a:ext cx="11016812" cy="4808807"/>
          </a:xfrm>
          <a:solidFill>
            <a:srgbClr val="C2DEF3"/>
          </a:solidFill>
        </p:spPr>
        <p:txBody>
          <a:bodyPr lIns="28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8944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3045-8594-246A-47DB-90C7420530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66B7218-B1A9-474F-C037-FFEC0A35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EF4D240-26FE-FF67-92C9-AEE968BF74EC}"/>
              </a:ext>
            </a:extLst>
          </p:cNvPr>
          <p:cNvSpPr>
            <a:spLocks noGrp="1"/>
          </p:cNvSpPr>
          <p:nvPr>
            <p:ph type="dt" sz="half" idx="10"/>
          </p:nvPr>
        </p:nvSpPr>
        <p:spPr>
          <a:xfrm>
            <a:off x="838200" y="6356350"/>
            <a:ext cx="2743200" cy="365125"/>
          </a:xfrm>
          <a:prstGeom prst="rect">
            <a:avLst/>
          </a:prstGeom>
        </p:spPr>
        <p:txBody>
          <a:bodyPr/>
          <a:lstStyle/>
          <a:p>
            <a:fld id="{8511C9AA-E62C-964E-ADD9-F67DCD4CE68B}" type="datetimeFigureOut">
              <a:rPr lang="en-US" smtClean="0"/>
              <a:t>10/18/2022</a:t>
            </a:fld>
            <a:endParaRPr lang="en-US"/>
          </a:p>
        </p:txBody>
      </p:sp>
      <p:sp>
        <p:nvSpPr>
          <p:cNvPr id="5" name="Footer Placeholder 4">
            <a:extLst>
              <a:ext uri="{FF2B5EF4-FFF2-40B4-BE49-F238E27FC236}">
                <a16:creationId xmlns:a16="http://schemas.microsoft.com/office/drawing/2014/main" id="{802C5D09-8B3E-69F7-D04B-0489458A94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F75935-5A85-BE50-8376-F2C2578524FC}"/>
              </a:ext>
            </a:extLst>
          </p:cNvPr>
          <p:cNvSpPr>
            <a:spLocks noGrp="1"/>
          </p:cNvSpPr>
          <p:nvPr>
            <p:ph type="sldNum" sz="quarter" idx="12"/>
          </p:nvPr>
        </p:nvSpPr>
        <p:spPr>
          <a:xfrm>
            <a:off x="8610600" y="6356350"/>
            <a:ext cx="2743200" cy="365125"/>
          </a:xfrm>
          <a:prstGeom prst="rect">
            <a:avLst/>
          </a:prstGeom>
        </p:spPr>
        <p:txBody>
          <a:bodyPr/>
          <a:lstStyle/>
          <a:p>
            <a:fld id="{EA2AF114-DF92-A74D-9D5B-030D30A14603}" type="slidenum">
              <a:rPr lang="en-US" smtClean="0"/>
              <a:t>‹#›</a:t>
            </a:fld>
            <a:endParaRPr lang="en-US"/>
          </a:p>
        </p:txBody>
      </p:sp>
    </p:spTree>
    <p:extLst>
      <p:ext uri="{BB962C8B-B14F-4D97-AF65-F5344CB8AC3E}">
        <p14:creationId xmlns:p14="http://schemas.microsoft.com/office/powerpoint/2010/main" val="325156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96C0-366A-9AAC-6633-FE861BD873B8}"/>
              </a:ext>
            </a:extLst>
          </p:cNvPr>
          <p:cNvSpPr>
            <a:spLocks noGrp="1"/>
          </p:cNvSpPr>
          <p:nvPr>
            <p:ph type="title"/>
          </p:nvPr>
        </p:nvSpPr>
        <p:spPr>
          <a:xfrm>
            <a:off x="838200" y="677041"/>
            <a:ext cx="10515600" cy="701731"/>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D96C73-51A3-942C-F164-F2F49DF5B4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83AAC0-F76D-D4B2-7746-56D23A80677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CB0F29-3A17-5668-1A4C-C2368C831793}"/>
              </a:ext>
            </a:extLst>
          </p:cNvPr>
          <p:cNvSpPr>
            <a:spLocks noGrp="1"/>
          </p:cNvSpPr>
          <p:nvPr>
            <p:ph type="dt" sz="half" idx="10"/>
          </p:nvPr>
        </p:nvSpPr>
        <p:spPr>
          <a:xfrm>
            <a:off x="838200" y="6356350"/>
            <a:ext cx="2743200" cy="365125"/>
          </a:xfrm>
          <a:prstGeom prst="rect">
            <a:avLst/>
          </a:prstGeom>
        </p:spPr>
        <p:txBody>
          <a:bodyPr/>
          <a:lstStyle/>
          <a:p>
            <a:fld id="{8511C9AA-E62C-964E-ADD9-F67DCD4CE68B}" type="datetimeFigureOut">
              <a:rPr lang="en-US" smtClean="0"/>
              <a:t>10/18/2022</a:t>
            </a:fld>
            <a:endParaRPr lang="en-US"/>
          </a:p>
        </p:txBody>
      </p:sp>
      <p:sp>
        <p:nvSpPr>
          <p:cNvPr id="6" name="Footer Placeholder 5">
            <a:extLst>
              <a:ext uri="{FF2B5EF4-FFF2-40B4-BE49-F238E27FC236}">
                <a16:creationId xmlns:a16="http://schemas.microsoft.com/office/drawing/2014/main" id="{A3D5C20D-6836-0758-F765-C0DA1B3D3C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5299D0-3C3B-AA1B-A2E9-14665B1ABC43}"/>
              </a:ext>
            </a:extLst>
          </p:cNvPr>
          <p:cNvSpPr>
            <a:spLocks noGrp="1"/>
          </p:cNvSpPr>
          <p:nvPr>
            <p:ph type="sldNum" sz="quarter" idx="12"/>
          </p:nvPr>
        </p:nvSpPr>
        <p:spPr>
          <a:xfrm>
            <a:off x="8610600" y="6356350"/>
            <a:ext cx="2743200" cy="365125"/>
          </a:xfrm>
          <a:prstGeom prst="rect">
            <a:avLst/>
          </a:prstGeom>
        </p:spPr>
        <p:txBody>
          <a:bodyPr/>
          <a:lstStyle/>
          <a:p>
            <a:fld id="{EA2AF114-DF92-A74D-9D5B-030D30A14603}" type="slidenum">
              <a:rPr lang="en-US" smtClean="0"/>
              <a:t>‹#›</a:t>
            </a:fld>
            <a:endParaRPr lang="en-US"/>
          </a:p>
        </p:txBody>
      </p:sp>
    </p:spTree>
    <p:extLst>
      <p:ext uri="{BB962C8B-B14F-4D97-AF65-F5344CB8AC3E}">
        <p14:creationId xmlns:p14="http://schemas.microsoft.com/office/powerpoint/2010/main" val="378609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B27D-8FD8-8A1A-47A3-BADB73DBF805}"/>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AE74F3-F400-0E9E-9A9F-E5CB586EA8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6D03D4B-4573-3788-BB5D-65CB123C941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6254D2E-6ACE-60BD-2F21-0B069E977F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C12DD0-74FA-A6AE-3141-1CAF51E019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DA9AB8-4AE3-F19A-317A-2284EE54D513}"/>
              </a:ext>
            </a:extLst>
          </p:cNvPr>
          <p:cNvSpPr>
            <a:spLocks noGrp="1"/>
          </p:cNvSpPr>
          <p:nvPr>
            <p:ph type="dt" sz="half" idx="10"/>
          </p:nvPr>
        </p:nvSpPr>
        <p:spPr>
          <a:xfrm>
            <a:off x="838200" y="6356350"/>
            <a:ext cx="2743200" cy="365125"/>
          </a:xfrm>
          <a:prstGeom prst="rect">
            <a:avLst/>
          </a:prstGeom>
        </p:spPr>
        <p:txBody>
          <a:bodyPr/>
          <a:lstStyle/>
          <a:p>
            <a:fld id="{8511C9AA-E62C-964E-ADD9-F67DCD4CE68B}" type="datetimeFigureOut">
              <a:rPr lang="en-US" smtClean="0"/>
              <a:t>10/18/2022</a:t>
            </a:fld>
            <a:endParaRPr lang="en-US"/>
          </a:p>
        </p:txBody>
      </p:sp>
      <p:sp>
        <p:nvSpPr>
          <p:cNvPr id="8" name="Footer Placeholder 7">
            <a:extLst>
              <a:ext uri="{FF2B5EF4-FFF2-40B4-BE49-F238E27FC236}">
                <a16:creationId xmlns:a16="http://schemas.microsoft.com/office/drawing/2014/main" id="{436CDCBE-F888-36DD-8050-C39B51673E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820365C-9726-00A0-8A74-1F39B9E95EA6}"/>
              </a:ext>
            </a:extLst>
          </p:cNvPr>
          <p:cNvSpPr>
            <a:spLocks noGrp="1"/>
          </p:cNvSpPr>
          <p:nvPr>
            <p:ph type="sldNum" sz="quarter" idx="12"/>
          </p:nvPr>
        </p:nvSpPr>
        <p:spPr>
          <a:xfrm>
            <a:off x="8610600" y="6356350"/>
            <a:ext cx="2743200" cy="365125"/>
          </a:xfrm>
          <a:prstGeom prst="rect">
            <a:avLst/>
          </a:prstGeom>
        </p:spPr>
        <p:txBody>
          <a:bodyPr/>
          <a:lstStyle/>
          <a:p>
            <a:fld id="{EA2AF114-DF92-A74D-9D5B-030D30A14603}" type="slidenum">
              <a:rPr lang="en-US" smtClean="0"/>
              <a:t>‹#›</a:t>
            </a:fld>
            <a:endParaRPr lang="en-US"/>
          </a:p>
        </p:txBody>
      </p:sp>
    </p:spTree>
    <p:extLst>
      <p:ext uri="{BB962C8B-B14F-4D97-AF65-F5344CB8AC3E}">
        <p14:creationId xmlns:p14="http://schemas.microsoft.com/office/powerpoint/2010/main" val="365520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1681-0FB5-BC40-73BC-916EA3BF7428}"/>
              </a:ext>
            </a:extLst>
          </p:cNvPr>
          <p:cNvSpPr>
            <a:spLocks noGrp="1"/>
          </p:cNvSpPr>
          <p:nvPr>
            <p:ph type="title"/>
          </p:nvPr>
        </p:nvSpPr>
        <p:spPr>
          <a:xfrm>
            <a:off x="838200" y="587593"/>
            <a:ext cx="10515600" cy="577789"/>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FCF27B15-47C9-66E3-F6DD-530EAFF1D52A}"/>
              </a:ext>
            </a:extLst>
          </p:cNvPr>
          <p:cNvSpPr/>
          <p:nvPr userDrawn="1"/>
        </p:nvSpPr>
        <p:spPr>
          <a:xfrm>
            <a:off x="0" y="4341"/>
            <a:ext cx="293797" cy="293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1DAA43-44B5-68A8-FF5E-19002FCDBCB9}"/>
              </a:ext>
            </a:extLst>
          </p:cNvPr>
          <p:cNvSpPr/>
          <p:nvPr userDrawn="1"/>
        </p:nvSpPr>
        <p:spPr>
          <a:xfrm>
            <a:off x="293797" y="293796"/>
            <a:ext cx="4586911" cy="293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A4B6B-71AD-2A51-8FF8-B5AA6AD0D94E}"/>
              </a:ext>
            </a:extLst>
          </p:cNvPr>
          <p:cNvSpPr/>
          <p:nvPr userDrawn="1"/>
        </p:nvSpPr>
        <p:spPr>
          <a:xfrm>
            <a:off x="293797" y="1165381"/>
            <a:ext cx="4586911" cy="293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C475EF-4146-7AE7-1E41-DEBA38EA3642}"/>
              </a:ext>
            </a:extLst>
          </p:cNvPr>
          <p:cNvSpPr/>
          <p:nvPr userDrawn="1"/>
        </p:nvSpPr>
        <p:spPr>
          <a:xfrm>
            <a:off x="293797" y="669885"/>
            <a:ext cx="293797" cy="2303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AD6004-4F5E-83EF-2530-0F808C263B00}"/>
              </a:ext>
            </a:extLst>
          </p:cNvPr>
          <p:cNvSpPr/>
          <p:nvPr userDrawn="1"/>
        </p:nvSpPr>
        <p:spPr>
          <a:xfrm>
            <a:off x="11898203" y="4341"/>
            <a:ext cx="293797" cy="293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FF17E-42AE-2CB7-759A-A825CF0F10BE}"/>
              </a:ext>
            </a:extLst>
          </p:cNvPr>
          <p:cNvSpPr/>
          <p:nvPr userDrawn="1"/>
        </p:nvSpPr>
        <p:spPr>
          <a:xfrm>
            <a:off x="11604406" y="293796"/>
            <a:ext cx="293797" cy="2303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14ABCF-4AB1-618B-BD04-F62FC50AC1F0}"/>
              </a:ext>
            </a:extLst>
          </p:cNvPr>
          <p:cNvSpPr/>
          <p:nvPr userDrawn="1"/>
        </p:nvSpPr>
        <p:spPr>
          <a:xfrm>
            <a:off x="293797" y="6277027"/>
            <a:ext cx="4586911" cy="293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61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3247-D384-9190-DCAC-310CA8E352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10C285-D201-6FF9-C143-7F5CFD60F7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BF6D4A9-9460-EFAF-B5AC-836698676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D7F79A-F464-3342-58D0-36721416C4FE}"/>
              </a:ext>
            </a:extLst>
          </p:cNvPr>
          <p:cNvSpPr>
            <a:spLocks noGrp="1"/>
          </p:cNvSpPr>
          <p:nvPr>
            <p:ph type="dt" sz="half" idx="10"/>
          </p:nvPr>
        </p:nvSpPr>
        <p:spPr>
          <a:xfrm>
            <a:off x="838200" y="6356350"/>
            <a:ext cx="2743200" cy="365125"/>
          </a:xfrm>
          <a:prstGeom prst="rect">
            <a:avLst/>
          </a:prstGeom>
        </p:spPr>
        <p:txBody>
          <a:bodyPr/>
          <a:lstStyle/>
          <a:p>
            <a:fld id="{8511C9AA-E62C-964E-ADD9-F67DCD4CE68B}" type="datetimeFigureOut">
              <a:rPr lang="en-US" smtClean="0"/>
              <a:t>10/18/2022</a:t>
            </a:fld>
            <a:endParaRPr lang="en-US"/>
          </a:p>
        </p:txBody>
      </p:sp>
      <p:sp>
        <p:nvSpPr>
          <p:cNvPr id="6" name="Footer Placeholder 5">
            <a:extLst>
              <a:ext uri="{FF2B5EF4-FFF2-40B4-BE49-F238E27FC236}">
                <a16:creationId xmlns:a16="http://schemas.microsoft.com/office/drawing/2014/main" id="{33C89D65-0DC6-482C-EE37-1CDA5CE5F7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DBDEF8-0665-0D40-A1D5-4D55BD531F33}"/>
              </a:ext>
            </a:extLst>
          </p:cNvPr>
          <p:cNvSpPr>
            <a:spLocks noGrp="1"/>
          </p:cNvSpPr>
          <p:nvPr>
            <p:ph type="sldNum" sz="quarter" idx="12"/>
          </p:nvPr>
        </p:nvSpPr>
        <p:spPr>
          <a:xfrm>
            <a:off x="8610600" y="6356350"/>
            <a:ext cx="2743200" cy="365125"/>
          </a:xfrm>
          <a:prstGeom prst="rect">
            <a:avLst/>
          </a:prstGeom>
        </p:spPr>
        <p:txBody>
          <a:bodyPr/>
          <a:lstStyle/>
          <a:p>
            <a:fld id="{EA2AF114-DF92-A74D-9D5B-030D30A14603}" type="slidenum">
              <a:rPr lang="en-US" smtClean="0"/>
              <a:t>‹#›</a:t>
            </a:fld>
            <a:endParaRPr lang="en-US"/>
          </a:p>
        </p:txBody>
      </p:sp>
    </p:spTree>
    <p:extLst>
      <p:ext uri="{BB962C8B-B14F-4D97-AF65-F5344CB8AC3E}">
        <p14:creationId xmlns:p14="http://schemas.microsoft.com/office/powerpoint/2010/main" val="79690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374090-FFA5-E1F3-B182-DDEE0F2FECAC}"/>
              </a:ext>
            </a:extLst>
          </p:cNvPr>
          <p:cNvPicPr>
            <a:picLocks noChangeAspect="1"/>
          </p:cNvPicPr>
          <p:nvPr userDrawn="1"/>
        </p:nvPicPr>
        <p:blipFill rotWithShape="1">
          <a:blip r:embed="rId2"/>
          <a:srcRect l="2360" t="1333" r="2381" b="1612"/>
          <a:stretch/>
        </p:blipFill>
        <p:spPr>
          <a:xfrm>
            <a:off x="289200" y="297000"/>
            <a:ext cx="11613600" cy="6264000"/>
          </a:xfrm>
          <a:prstGeom prst="rect">
            <a:avLst/>
          </a:prstGeom>
        </p:spPr>
      </p:pic>
    </p:spTree>
    <p:extLst>
      <p:ext uri="{BB962C8B-B14F-4D97-AF65-F5344CB8AC3E}">
        <p14:creationId xmlns:p14="http://schemas.microsoft.com/office/powerpoint/2010/main" val="92237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C68B2-1A65-1B52-A9D0-E66837AD5E3B}"/>
              </a:ext>
            </a:extLst>
          </p:cNvPr>
          <p:cNvSpPr>
            <a:spLocks noGrp="1"/>
          </p:cNvSpPr>
          <p:nvPr>
            <p:ph type="title"/>
          </p:nvPr>
        </p:nvSpPr>
        <p:spPr>
          <a:xfrm>
            <a:off x="838200" y="677041"/>
            <a:ext cx="10515600" cy="701731"/>
          </a:xfrm>
          <a:prstGeom prst="rect">
            <a:avLst/>
          </a:prstGeom>
          <a:blipFill>
            <a:blip r:embed="rId11"/>
            <a:stretch>
              <a:fillRect/>
            </a:stretch>
          </a:blipFill>
        </p:spPr>
        <p:txBody>
          <a:bodyPr vert="horz" lIns="91440" tIns="45720" rIns="91440" bIns="45720" rtlCol="0" anchor="ctr">
            <a:sp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BBE7D62-0917-8C74-E6BE-65BE68CDC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10245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showcase/6972205/video/72768016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41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3716361" y="588300"/>
            <a:ext cx="4759278" cy="577081"/>
          </a:xfrm>
          <a:prstGeom prst="rect">
            <a:avLst/>
          </a:prstGeom>
        </p:spPr>
        <p:txBody>
          <a:bodyPr/>
          <a:lstStyle/>
          <a:p>
            <a:pPr algn="ctr"/>
            <a:r>
              <a:rPr lang="en-US" sz="3500" dirty="0"/>
              <a:t>Focus on Remembrance</a:t>
            </a:r>
          </a:p>
        </p:txBody>
      </p:sp>
      <p:sp>
        <p:nvSpPr>
          <p:cNvPr id="4" name="Rectangle 3">
            <a:extLst>
              <a:ext uri="{FF2B5EF4-FFF2-40B4-BE49-F238E27FC236}">
                <a16:creationId xmlns:a16="http://schemas.microsoft.com/office/drawing/2014/main" id="{5D38887D-078B-EA3E-6525-7580AF416365}"/>
              </a:ext>
            </a:extLst>
          </p:cNvPr>
          <p:cNvSpPr/>
          <p:nvPr/>
        </p:nvSpPr>
        <p:spPr>
          <a:xfrm>
            <a:off x="576000" y="1459177"/>
            <a:ext cx="11016811" cy="4788000"/>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Ins="288000" rtlCol="0" anchor="ctr" anchorCtr="0"/>
          <a:lstStyle/>
          <a:p>
            <a:endParaRPr lang="en-GB" sz="2000" dirty="0">
              <a:solidFill>
                <a:schemeClr val="tx1"/>
              </a:solidFill>
            </a:endParaRPr>
          </a:p>
        </p:txBody>
      </p:sp>
      <p:pic>
        <p:nvPicPr>
          <p:cNvPr id="3" name="Picture 2">
            <a:extLst>
              <a:ext uri="{FF2B5EF4-FFF2-40B4-BE49-F238E27FC236}">
                <a16:creationId xmlns:a16="http://schemas.microsoft.com/office/drawing/2014/main" id="{3210B758-75BA-DDB8-5B3D-5C3C647CFF33}"/>
              </a:ext>
            </a:extLst>
          </p:cNvPr>
          <p:cNvPicPr>
            <a:picLocks noChangeAspect="1"/>
          </p:cNvPicPr>
          <p:nvPr/>
        </p:nvPicPr>
        <p:blipFill>
          <a:blip r:embed="rId3"/>
          <a:stretch>
            <a:fillRect/>
          </a:stretch>
        </p:blipFill>
        <p:spPr>
          <a:xfrm>
            <a:off x="2410094" y="1301994"/>
            <a:ext cx="7348621" cy="4945183"/>
          </a:xfrm>
          <a:prstGeom prst="rect">
            <a:avLst/>
          </a:prstGeom>
        </p:spPr>
      </p:pic>
    </p:spTree>
    <p:extLst>
      <p:ext uri="{BB962C8B-B14F-4D97-AF65-F5344CB8AC3E}">
        <p14:creationId xmlns:p14="http://schemas.microsoft.com/office/powerpoint/2010/main" val="363885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4822577" y="588300"/>
            <a:ext cx="2523656" cy="577081"/>
          </a:xfrm>
          <a:prstGeom prst="rect">
            <a:avLst/>
          </a:prstGeom>
        </p:spPr>
        <p:txBody>
          <a:bodyPr/>
          <a:lstStyle/>
          <a:p>
            <a:pPr algn="ctr"/>
            <a:r>
              <a:rPr lang="en-US" sz="3500" dirty="0"/>
              <a:t>Take action</a:t>
            </a:r>
          </a:p>
        </p:txBody>
      </p:sp>
      <p:sp>
        <p:nvSpPr>
          <p:cNvPr id="4" name="Rectangle 3">
            <a:extLst>
              <a:ext uri="{FF2B5EF4-FFF2-40B4-BE49-F238E27FC236}">
                <a16:creationId xmlns:a16="http://schemas.microsoft.com/office/drawing/2014/main" id="{5D38887D-078B-EA3E-6525-7580AF416365}"/>
              </a:ext>
            </a:extLst>
          </p:cNvPr>
          <p:cNvSpPr/>
          <p:nvPr/>
        </p:nvSpPr>
        <p:spPr>
          <a:xfrm>
            <a:off x="576000" y="1459177"/>
            <a:ext cx="11016811" cy="4788000"/>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52000" tIns="46800" rIns="1152000" rtlCol="0" anchor="ctr" anchorCtr="0"/>
          <a:lstStyle/>
          <a:p>
            <a:pPr marL="0" indent="0" algn="ctr">
              <a:buNone/>
            </a:pPr>
            <a:r>
              <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can we do in our communities to support Remembrance and uphold the values of those who have served and sacrificed? </a:t>
            </a:r>
          </a:p>
          <a:p>
            <a:pPr marL="0" indent="0" algn="ctr">
              <a:buNone/>
            </a:pPr>
            <a:endParaRPr lang="en-US" sz="1600" dirty="0">
              <a:solidFill>
                <a:schemeClr val="tx1"/>
              </a:solidFill>
            </a:endParaRPr>
          </a:p>
          <a:p>
            <a:pPr marL="0" indent="0" algn="ctr">
              <a:buNone/>
            </a:pPr>
            <a:r>
              <a:rPr lang="en-US" sz="3200" dirty="0">
                <a:solidFill>
                  <a:schemeClr val="tx1"/>
                </a:solidFill>
              </a:rPr>
              <a:t>How can cadets apply their learning today to their own service?</a:t>
            </a:r>
          </a:p>
          <a:p>
            <a:pPr marL="0" indent="0" algn="ctr">
              <a:buNone/>
            </a:pPr>
            <a:endParaRPr lang="en-US" sz="3200" dirty="0">
              <a:solidFill>
                <a:schemeClr val="tx1"/>
              </a:solidFill>
            </a:endParaRPr>
          </a:p>
          <a:p>
            <a:pPr algn="ctr"/>
            <a:endParaRPr lang="en-GB" sz="3200" dirty="0">
              <a:solidFill>
                <a:schemeClr val="tx1"/>
              </a:solidFill>
            </a:endParaRPr>
          </a:p>
        </p:txBody>
      </p:sp>
      <p:pic>
        <p:nvPicPr>
          <p:cNvPr id="3" name="Picture 2">
            <a:extLst>
              <a:ext uri="{FF2B5EF4-FFF2-40B4-BE49-F238E27FC236}">
                <a16:creationId xmlns:a16="http://schemas.microsoft.com/office/drawing/2014/main" id="{25A4C225-D591-777C-9CEB-1D17983FB167}"/>
              </a:ext>
            </a:extLst>
          </p:cNvPr>
          <p:cNvPicPr>
            <a:picLocks noChangeAspect="1"/>
          </p:cNvPicPr>
          <p:nvPr/>
        </p:nvPicPr>
        <p:blipFill>
          <a:blip r:embed="rId3"/>
          <a:stretch>
            <a:fillRect/>
          </a:stretch>
        </p:blipFill>
        <p:spPr>
          <a:xfrm>
            <a:off x="4944645" y="5013176"/>
            <a:ext cx="2302710" cy="769622"/>
          </a:xfrm>
          <a:prstGeom prst="rect">
            <a:avLst/>
          </a:prstGeom>
        </p:spPr>
      </p:pic>
    </p:spTree>
    <p:extLst>
      <p:ext uri="{BB962C8B-B14F-4D97-AF65-F5344CB8AC3E}">
        <p14:creationId xmlns:p14="http://schemas.microsoft.com/office/powerpoint/2010/main" val="14443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AE1F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EEE9DD-2413-51BB-050C-73E5D05D0D4B}"/>
              </a:ext>
            </a:extLst>
          </p:cNvPr>
          <p:cNvSpPr txBox="1"/>
          <p:nvPr/>
        </p:nvSpPr>
        <p:spPr>
          <a:xfrm>
            <a:off x="1116581" y="5805264"/>
            <a:ext cx="9958839" cy="569387"/>
          </a:xfrm>
          <a:prstGeom prst="rect">
            <a:avLst/>
          </a:prstGeom>
          <a:noFill/>
        </p:spPr>
        <p:txBody>
          <a:bodyPr wrap="square">
            <a:spAutoFit/>
          </a:bodyPr>
          <a:lstStyle/>
          <a:p>
            <a:pPr algn="ctr"/>
            <a:r>
              <a:rPr lang="en-GB" sz="1400" dirty="0">
                <a:solidFill>
                  <a:srgbClr val="0056A3"/>
                </a:solidFill>
                <a:effectLst/>
                <a:latin typeface="GillSansMTPro"/>
              </a:rPr>
              <a:t>Registered address: Royal British Legion, Haig House, 99 Borough High Street, London SE AA</a:t>
            </a:r>
          </a:p>
          <a:p>
            <a:pPr algn="ctr"/>
            <a:endParaRPr lang="en-GB" sz="600" dirty="0">
              <a:solidFill>
                <a:srgbClr val="0056A3"/>
              </a:solidFill>
              <a:effectLst/>
              <a:latin typeface="GillSansMTPro"/>
            </a:endParaRPr>
          </a:p>
          <a:p>
            <a:pPr algn="ctr"/>
            <a:r>
              <a:rPr lang="en-GB" sz="1100" dirty="0">
                <a:solidFill>
                  <a:srgbClr val="0056A3"/>
                </a:solidFill>
                <a:effectLst/>
                <a:latin typeface="GillSansMTPro"/>
              </a:rPr>
              <a:t>Registered charity number: 29279 </a:t>
            </a:r>
            <a:endParaRPr lang="en-GB" dirty="0">
              <a:effectLst/>
            </a:endParaRPr>
          </a:p>
        </p:txBody>
      </p:sp>
      <p:pic>
        <p:nvPicPr>
          <p:cNvPr id="5" name="Picture 4">
            <a:extLst>
              <a:ext uri="{FF2B5EF4-FFF2-40B4-BE49-F238E27FC236}">
                <a16:creationId xmlns:a16="http://schemas.microsoft.com/office/drawing/2014/main" id="{37B37A26-F4E4-80A1-C577-5D12DBB767BD}"/>
              </a:ext>
            </a:extLst>
          </p:cNvPr>
          <p:cNvPicPr>
            <a:picLocks noChangeAspect="1"/>
          </p:cNvPicPr>
          <p:nvPr/>
        </p:nvPicPr>
        <p:blipFill>
          <a:blip r:embed="rId2"/>
          <a:stretch>
            <a:fillRect/>
          </a:stretch>
        </p:blipFill>
        <p:spPr>
          <a:xfrm>
            <a:off x="4767709" y="4581128"/>
            <a:ext cx="2656582" cy="883153"/>
          </a:xfrm>
          <a:prstGeom prst="rect">
            <a:avLst/>
          </a:prstGeom>
        </p:spPr>
      </p:pic>
    </p:spTree>
    <p:extLst>
      <p:ext uri="{BB962C8B-B14F-4D97-AF65-F5344CB8AC3E}">
        <p14:creationId xmlns:p14="http://schemas.microsoft.com/office/powerpoint/2010/main" val="312225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4354307" y="588300"/>
            <a:ext cx="3483387" cy="577081"/>
          </a:xfrm>
          <a:prstGeom prst="rect">
            <a:avLst/>
          </a:prstGeom>
        </p:spPr>
        <p:txBody>
          <a:bodyPr/>
          <a:lstStyle/>
          <a:p>
            <a:pPr algn="ctr"/>
            <a:r>
              <a:rPr lang="en-US" sz="3500" dirty="0"/>
              <a:t>What is Service?</a:t>
            </a:r>
          </a:p>
        </p:txBody>
      </p:sp>
      <p:sp>
        <p:nvSpPr>
          <p:cNvPr id="6" name="Rectangle 5">
            <a:extLst>
              <a:ext uri="{FF2B5EF4-FFF2-40B4-BE49-F238E27FC236}">
                <a16:creationId xmlns:a16="http://schemas.microsoft.com/office/drawing/2014/main" id="{C238EFE4-DA47-12AF-06C6-C90599C5307E}"/>
              </a:ext>
            </a:extLst>
          </p:cNvPr>
          <p:cNvSpPr/>
          <p:nvPr/>
        </p:nvSpPr>
        <p:spPr>
          <a:xfrm>
            <a:off x="576000" y="2474426"/>
            <a:ext cx="11016811" cy="2781908"/>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rIns="432000" rtlCol="0" anchor="ctr"/>
          <a:lstStyle/>
          <a:p>
            <a:endParaRPr lang="en-GB" sz="2800" dirty="0">
              <a:solidFill>
                <a:schemeClr val="tx1"/>
              </a:solidFill>
            </a:endParaRPr>
          </a:p>
        </p:txBody>
      </p:sp>
      <p:pic>
        <p:nvPicPr>
          <p:cNvPr id="7" name="Picture 6">
            <a:extLst>
              <a:ext uri="{FF2B5EF4-FFF2-40B4-BE49-F238E27FC236}">
                <a16:creationId xmlns:a16="http://schemas.microsoft.com/office/drawing/2014/main" id="{90CF4488-53A0-47DA-22B5-07A5E6396EC4}"/>
              </a:ext>
            </a:extLst>
          </p:cNvPr>
          <p:cNvPicPr>
            <a:picLocks noChangeAspect="1"/>
          </p:cNvPicPr>
          <p:nvPr/>
        </p:nvPicPr>
        <p:blipFill>
          <a:blip r:embed="rId3"/>
          <a:stretch>
            <a:fillRect/>
          </a:stretch>
        </p:blipFill>
        <p:spPr>
          <a:xfrm>
            <a:off x="862396" y="2769112"/>
            <a:ext cx="3285036" cy="2190024"/>
          </a:xfrm>
          <a:prstGeom prst="rect">
            <a:avLst/>
          </a:prstGeom>
        </p:spPr>
      </p:pic>
      <p:pic>
        <p:nvPicPr>
          <p:cNvPr id="8" name="Picture 7">
            <a:extLst>
              <a:ext uri="{FF2B5EF4-FFF2-40B4-BE49-F238E27FC236}">
                <a16:creationId xmlns:a16="http://schemas.microsoft.com/office/drawing/2014/main" id="{1F9C0EA4-C784-17F6-96EE-752F1E6F7E34}"/>
              </a:ext>
            </a:extLst>
          </p:cNvPr>
          <p:cNvPicPr>
            <a:picLocks noChangeAspect="1"/>
          </p:cNvPicPr>
          <p:nvPr/>
        </p:nvPicPr>
        <p:blipFill>
          <a:blip r:embed="rId4"/>
          <a:stretch>
            <a:fillRect/>
          </a:stretch>
        </p:blipFill>
        <p:spPr>
          <a:xfrm>
            <a:off x="4433828" y="2767647"/>
            <a:ext cx="3285036" cy="2190024"/>
          </a:xfrm>
          <a:prstGeom prst="rect">
            <a:avLst/>
          </a:prstGeom>
        </p:spPr>
      </p:pic>
      <p:pic>
        <p:nvPicPr>
          <p:cNvPr id="9" name="Picture 8">
            <a:extLst>
              <a:ext uri="{FF2B5EF4-FFF2-40B4-BE49-F238E27FC236}">
                <a16:creationId xmlns:a16="http://schemas.microsoft.com/office/drawing/2014/main" id="{A92AE687-C219-7ADE-10A4-56DBF2758A24}"/>
              </a:ext>
            </a:extLst>
          </p:cNvPr>
          <p:cNvPicPr>
            <a:picLocks noChangeAspect="1"/>
          </p:cNvPicPr>
          <p:nvPr/>
        </p:nvPicPr>
        <p:blipFill>
          <a:blip r:embed="rId5"/>
          <a:stretch>
            <a:fillRect/>
          </a:stretch>
        </p:blipFill>
        <p:spPr>
          <a:xfrm>
            <a:off x="8020330" y="2767647"/>
            <a:ext cx="3281267" cy="2187511"/>
          </a:xfrm>
          <a:prstGeom prst="rect">
            <a:avLst/>
          </a:prstGeom>
        </p:spPr>
      </p:pic>
    </p:spTree>
    <p:extLst>
      <p:ext uri="{BB962C8B-B14F-4D97-AF65-F5344CB8AC3E}">
        <p14:creationId xmlns:p14="http://schemas.microsoft.com/office/powerpoint/2010/main" val="397912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2992905" y="588300"/>
            <a:ext cx="6206189" cy="577081"/>
          </a:xfrm>
          <a:prstGeom prst="rect">
            <a:avLst/>
          </a:prstGeom>
        </p:spPr>
        <p:txBody>
          <a:bodyPr/>
          <a:lstStyle/>
          <a:p>
            <a:pPr algn="ctr"/>
            <a:r>
              <a:rPr lang="en-US" sz="3500" dirty="0"/>
              <a:t>How would you define service?</a:t>
            </a:r>
          </a:p>
        </p:txBody>
      </p:sp>
      <p:sp>
        <p:nvSpPr>
          <p:cNvPr id="4" name="Rectangle 3">
            <a:extLst>
              <a:ext uri="{FF2B5EF4-FFF2-40B4-BE49-F238E27FC236}">
                <a16:creationId xmlns:a16="http://schemas.microsoft.com/office/drawing/2014/main" id="{A711A640-80B6-40C4-7D70-5B10D6A0B03A}"/>
              </a:ext>
            </a:extLst>
          </p:cNvPr>
          <p:cNvSpPr/>
          <p:nvPr/>
        </p:nvSpPr>
        <p:spPr>
          <a:xfrm>
            <a:off x="2736294" y="5805311"/>
            <a:ext cx="8051412"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152396" indent="0">
              <a:buNone/>
            </a:pPr>
            <a:r>
              <a:rPr lang="en-GB" sz="1600" b="1" dirty="0">
                <a:solidFill>
                  <a:schemeClr val="dk1"/>
                </a:solidFill>
                <a:latin typeface="Gill Sans MT" panose="020B0502020104020203" pitchFamily="34" charset="77"/>
                <a:ea typeface="Lato"/>
                <a:cs typeface="Lato"/>
                <a:sym typeface="Lato"/>
              </a:rPr>
              <a:t>Service:  </a:t>
            </a:r>
            <a:r>
              <a:rPr lang="en-GB" sz="1600" dirty="0">
                <a:solidFill>
                  <a:schemeClr val="dk1"/>
                </a:solidFill>
                <a:latin typeface="Gill Sans MT" panose="020B0502020104020203" pitchFamily="34" charset="77"/>
                <a:ea typeface="Lato"/>
                <a:cs typeface="Lato"/>
                <a:sym typeface="Lato"/>
              </a:rPr>
              <a:t>The act of defending/protecting the nation’s democratic freedoms and way of life</a:t>
            </a:r>
          </a:p>
        </p:txBody>
      </p:sp>
      <p:sp>
        <p:nvSpPr>
          <p:cNvPr id="5" name="Rectangle 4">
            <a:extLst>
              <a:ext uri="{FF2B5EF4-FFF2-40B4-BE49-F238E27FC236}">
                <a16:creationId xmlns:a16="http://schemas.microsoft.com/office/drawing/2014/main" id="{3107D25E-A24C-992E-197F-C8C112B59647}"/>
              </a:ext>
            </a:extLst>
          </p:cNvPr>
          <p:cNvSpPr/>
          <p:nvPr/>
        </p:nvSpPr>
        <p:spPr>
          <a:xfrm>
            <a:off x="1404294" y="5805311"/>
            <a:ext cx="1332000" cy="432000"/>
          </a:xfrm>
          <a:prstGeom prst="rect">
            <a:avLst/>
          </a:prstGeom>
          <a:solidFill>
            <a:srgbClr val="04A4E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dirty="0"/>
              <a:t>Glossary</a:t>
            </a:r>
          </a:p>
        </p:txBody>
      </p:sp>
      <p:sp>
        <p:nvSpPr>
          <p:cNvPr id="7" name="Rectangle 6">
            <a:extLst>
              <a:ext uri="{FF2B5EF4-FFF2-40B4-BE49-F238E27FC236}">
                <a16:creationId xmlns:a16="http://schemas.microsoft.com/office/drawing/2014/main" id="{8F6BF439-6ED8-CB90-D293-8D5E8BE13B2F}"/>
              </a:ext>
            </a:extLst>
          </p:cNvPr>
          <p:cNvSpPr/>
          <p:nvPr/>
        </p:nvSpPr>
        <p:spPr>
          <a:xfrm>
            <a:off x="576000" y="2094392"/>
            <a:ext cx="11016811" cy="2781908"/>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rIns="432000" rtlCol="0" anchor="ctr"/>
          <a:lstStyle/>
          <a:p>
            <a:endParaRPr lang="en-GB" sz="2800" dirty="0">
              <a:solidFill>
                <a:schemeClr val="tx1"/>
              </a:solidFill>
            </a:endParaRPr>
          </a:p>
        </p:txBody>
      </p:sp>
      <p:sp>
        <p:nvSpPr>
          <p:cNvPr id="8" name="Rectangle 7">
            <a:extLst>
              <a:ext uri="{FF2B5EF4-FFF2-40B4-BE49-F238E27FC236}">
                <a16:creationId xmlns:a16="http://schemas.microsoft.com/office/drawing/2014/main" id="{1F521CEA-4692-A773-024C-FB4C7E59FEA6}"/>
              </a:ext>
            </a:extLst>
          </p:cNvPr>
          <p:cNvSpPr/>
          <p:nvPr/>
        </p:nvSpPr>
        <p:spPr>
          <a:xfrm>
            <a:off x="862396" y="2391591"/>
            <a:ext cx="3269966" cy="218751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453FDE-F8F2-74B5-A66F-B6771D2C4F94}"/>
              </a:ext>
            </a:extLst>
          </p:cNvPr>
          <p:cNvSpPr/>
          <p:nvPr/>
        </p:nvSpPr>
        <p:spPr>
          <a:xfrm>
            <a:off x="4447014" y="2391591"/>
            <a:ext cx="3269966" cy="21875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C46DBD-FB91-5C46-D2D8-FC6A0CAE0A1C}"/>
              </a:ext>
            </a:extLst>
          </p:cNvPr>
          <p:cNvSpPr/>
          <p:nvPr/>
        </p:nvSpPr>
        <p:spPr>
          <a:xfrm>
            <a:off x="8031631" y="2391591"/>
            <a:ext cx="3269966" cy="218751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89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4364432" y="588300"/>
            <a:ext cx="3463135" cy="577081"/>
          </a:xfrm>
          <a:prstGeom prst="rect">
            <a:avLst/>
          </a:prstGeom>
        </p:spPr>
        <p:txBody>
          <a:bodyPr/>
          <a:lstStyle/>
          <a:p>
            <a:pPr algn="ctr"/>
            <a:r>
              <a:rPr lang="en-US" sz="3500" dirty="0"/>
              <a:t>What is service?</a:t>
            </a:r>
          </a:p>
        </p:txBody>
      </p:sp>
      <p:sp>
        <p:nvSpPr>
          <p:cNvPr id="3" name="Rectangle 2">
            <a:extLst>
              <a:ext uri="{FF2B5EF4-FFF2-40B4-BE49-F238E27FC236}">
                <a16:creationId xmlns:a16="http://schemas.microsoft.com/office/drawing/2014/main" id="{244D4682-FBC5-DEE5-57A1-EFAC61750521}"/>
              </a:ext>
            </a:extLst>
          </p:cNvPr>
          <p:cNvSpPr/>
          <p:nvPr/>
        </p:nvSpPr>
        <p:spPr>
          <a:xfrm>
            <a:off x="2246671" y="1459178"/>
            <a:ext cx="7666986" cy="4817849"/>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Ins="576000" rtlCol="0" anchor="ctr" anchorCtr="0"/>
          <a:lstStyle/>
          <a:p>
            <a:pPr>
              <a:lnSpc>
                <a:spcPct val="150000"/>
              </a:lnSpc>
            </a:pPr>
            <a:endParaRPr lang="en-GB" sz="2000" dirty="0">
              <a:solidFill>
                <a:schemeClr val="tx1"/>
              </a:solidFill>
            </a:endParaRPr>
          </a:p>
        </p:txBody>
      </p:sp>
      <p:sp>
        <p:nvSpPr>
          <p:cNvPr id="14" name="Rectangle 13">
            <a:extLst>
              <a:ext uri="{FF2B5EF4-FFF2-40B4-BE49-F238E27FC236}">
                <a16:creationId xmlns:a16="http://schemas.microsoft.com/office/drawing/2014/main" id="{47BAFB16-A334-7DBD-8A71-D95F383D63E8}"/>
              </a:ext>
            </a:extLst>
          </p:cNvPr>
          <p:cNvSpPr/>
          <p:nvPr/>
        </p:nvSpPr>
        <p:spPr>
          <a:xfrm>
            <a:off x="6240016" y="1747177"/>
            <a:ext cx="3387318" cy="4241849"/>
          </a:xfrm>
          <a:prstGeom prst="rect">
            <a:avLst/>
          </a:prstGeom>
          <a:solidFill>
            <a:srgbClr val="04A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F3CE62E-BE13-719F-38A5-0AA28D27E9FA}"/>
              </a:ext>
            </a:extLst>
          </p:cNvPr>
          <p:cNvSpPr txBox="1"/>
          <p:nvPr/>
        </p:nvSpPr>
        <p:spPr>
          <a:xfrm>
            <a:off x="6529039" y="4797152"/>
            <a:ext cx="2836548" cy="923330"/>
          </a:xfrm>
          <a:prstGeom prst="rect">
            <a:avLst/>
          </a:prstGeom>
          <a:noFill/>
        </p:spPr>
        <p:txBody>
          <a:bodyPr wrap="square">
            <a:spAutoFit/>
          </a:bodyPr>
          <a:lstStyle/>
          <a:p>
            <a:pPr algn="ctr"/>
            <a:r>
              <a:rPr lang="en-GB" sz="1400" dirty="0">
                <a:solidFill>
                  <a:schemeClr val="bg1"/>
                </a:solidFill>
              </a:rPr>
              <a:t>Amber Matthews</a:t>
            </a:r>
          </a:p>
          <a:p>
            <a:pPr algn="ctr"/>
            <a:endParaRPr lang="en-GB" sz="500" dirty="0">
              <a:solidFill>
                <a:schemeClr val="bg1"/>
              </a:solidFill>
            </a:endParaRPr>
          </a:p>
          <a:p>
            <a:pPr algn="ctr"/>
            <a:r>
              <a:rPr lang="en-GB" sz="1000" dirty="0">
                <a:solidFill>
                  <a:schemeClr val="bg1"/>
                </a:solidFill>
              </a:rPr>
              <a:t>Former Fire Cadet, Wincanton</a:t>
            </a:r>
          </a:p>
          <a:p>
            <a:pPr algn="ctr"/>
            <a:endParaRPr lang="en-GB" sz="500" dirty="0">
              <a:solidFill>
                <a:schemeClr val="bg1"/>
              </a:solidFill>
            </a:endParaRPr>
          </a:p>
          <a:p>
            <a:pPr algn="ctr"/>
            <a:r>
              <a:rPr lang="en-GB" sz="1000" dirty="0">
                <a:solidFill>
                  <a:schemeClr val="bg1"/>
                </a:solidFill>
              </a:rPr>
              <a:t>Devon and Somerset Fire and Rescue Service</a:t>
            </a:r>
          </a:p>
          <a:p>
            <a:pPr algn="ctr"/>
            <a:r>
              <a:rPr lang="en-GB" sz="1000" dirty="0">
                <a:solidFill>
                  <a:schemeClr val="bg1"/>
                </a:solidFill>
              </a:rPr>
              <a:t>2016–2021</a:t>
            </a:r>
            <a:endParaRPr lang="en-US" sz="1000" dirty="0">
              <a:solidFill>
                <a:schemeClr val="bg1"/>
              </a:solidFill>
            </a:endParaRPr>
          </a:p>
        </p:txBody>
      </p:sp>
      <p:sp>
        <p:nvSpPr>
          <p:cNvPr id="16" name="Rectangle 15">
            <a:extLst>
              <a:ext uri="{FF2B5EF4-FFF2-40B4-BE49-F238E27FC236}">
                <a16:creationId xmlns:a16="http://schemas.microsoft.com/office/drawing/2014/main" id="{417869C2-5315-4F36-52B8-EB6D57E0E7E5}"/>
              </a:ext>
            </a:extLst>
          </p:cNvPr>
          <p:cNvSpPr/>
          <p:nvPr/>
        </p:nvSpPr>
        <p:spPr>
          <a:xfrm>
            <a:off x="2533268" y="1747177"/>
            <a:ext cx="3387318" cy="4241849"/>
          </a:xfrm>
          <a:prstGeom prst="rect">
            <a:avLst/>
          </a:prstGeom>
          <a:solidFill>
            <a:srgbClr val="04A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DCFB34-1C25-8ADD-C9A0-5A101AF2499C}"/>
              </a:ext>
            </a:extLst>
          </p:cNvPr>
          <p:cNvSpPr txBox="1"/>
          <p:nvPr/>
        </p:nvSpPr>
        <p:spPr>
          <a:xfrm>
            <a:off x="2677779" y="4797152"/>
            <a:ext cx="3098296" cy="1077218"/>
          </a:xfrm>
          <a:prstGeom prst="rect">
            <a:avLst/>
          </a:prstGeom>
          <a:noFill/>
        </p:spPr>
        <p:txBody>
          <a:bodyPr wrap="square">
            <a:spAutoFit/>
          </a:bodyPr>
          <a:lstStyle/>
          <a:p>
            <a:pPr algn="ctr"/>
            <a:r>
              <a:rPr lang="en-GB" sz="1400" dirty="0" err="1">
                <a:solidFill>
                  <a:schemeClr val="bg1"/>
                </a:solidFill>
              </a:rPr>
              <a:t>Jessey</a:t>
            </a:r>
            <a:r>
              <a:rPr lang="en-GB" sz="1400" dirty="0">
                <a:solidFill>
                  <a:schemeClr val="bg1"/>
                </a:solidFill>
              </a:rPr>
              <a:t> Wooding</a:t>
            </a:r>
          </a:p>
          <a:p>
            <a:pPr algn="ctr"/>
            <a:endParaRPr lang="en-GB" sz="500" dirty="0">
              <a:solidFill>
                <a:schemeClr val="bg1"/>
              </a:solidFill>
            </a:endParaRPr>
          </a:p>
          <a:p>
            <a:pPr algn="ctr"/>
            <a:r>
              <a:rPr lang="en-GB" sz="1000" dirty="0">
                <a:solidFill>
                  <a:schemeClr val="bg1"/>
                </a:solidFill>
              </a:rPr>
              <a:t>Red Cross Fire Emergency Support Service</a:t>
            </a:r>
          </a:p>
          <a:p>
            <a:pPr algn="ctr"/>
            <a:r>
              <a:rPr lang="en-GB" sz="1000" dirty="0">
                <a:solidFill>
                  <a:schemeClr val="bg1"/>
                </a:solidFill>
              </a:rPr>
              <a:t>2020–present</a:t>
            </a:r>
          </a:p>
          <a:p>
            <a:pPr algn="ctr"/>
            <a:endParaRPr lang="en-GB" sz="500" dirty="0">
              <a:solidFill>
                <a:schemeClr val="bg1"/>
              </a:solidFill>
            </a:endParaRPr>
          </a:p>
          <a:p>
            <a:pPr algn="ctr"/>
            <a:r>
              <a:rPr lang="en-GB" sz="1000" dirty="0">
                <a:solidFill>
                  <a:schemeClr val="bg1"/>
                </a:solidFill>
              </a:rPr>
              <a:t>Trainee Firefighter, Leicestershire Fire &amp; Rescue Service 2022–present</a:t>
            </a:r>
          </a:p>
        </p:txBody>
      </p:sp>
      <p:pic>
        <p:nvPicPr>
          <p:cNvPr id="5" name="Picture 4">
            <a:extLst>
              <a:ext uri="{FF2B5EF4-FFF2-40B4-BE49-F238E27FC236}">
                <a16:creationId xmlns:a16="http://schemas.microsoft.com/office/drawing/2014/main" id="{F4757927-B61E-2E9B-8A69-ACD9D2BA2146}"/>
              </a:ext>
            </a:extLst>
          </p:cNvPr>
          <p:cNvPicPr>
            <a:picLocks noChangeAspect="1"/>
          </p:cNvPicPr>
          <p:nvPr/>
        </p:nvPicPr>
        <p:blipFill>
          <a:blip r:embed="rId3"/>
          <a:stretch>
            <a:fillRect/>
          </a:stretch>
        </p:blipFill>
        <p:spPr>
          <a:xfrm>
            <a:off x="6526901" y="1986955"/>
            <a:ext cx="2817477" cy="2594205"/>
          </a:xfrm>
          <a:prstGeom prst="rect">
            <a:avLst/>
          </a:prstGeom>
        </p:spPr>
      </p:pic>
      <p:pic>
        <p:nvPicPr>
          <p:cNvPr id="7" name="Picture 6">
            <a:extLst>
              <a:ext uri="{FF2B5EF4-FFF2-40B4-BE49-F238E27FC236}">
                <a16:creationId xmlns:a16="http://schemas.microsoft.com/office/drawing/2014/main" id="{9A6F4A59-D98D-2C3C-4677-5274DB14D575}"/>
              </a:ext>
            </a:extLst>
          </p:cNvPr>
          <p:cNvPicPr>
            <a:picLocks noChangeAspect="1"/>
          </p:cNvPicPr>
          <p:nvPr/>
        </p:nvPicPr>
        <p:blipFill>
          <a:blip r:embed="rId4"/>
          <a:stretch>
            <a:fillRect/>
          </a:stretch>
        </p:blipFill>
        <p:spPr>
          <a:xfrm>
            <a:off x="2818463" y="1986955"/>
            <a:ext cx="2817477" cy="2594205"/>
          </a:xfrm>
          <a:prstGeom prst="rect">
            <a:avLst/>
          </a:prstGeom>
        </p:spPr>
      </p:pic>
    </p:spTree>
    <p:extLst>
      <p:ext uri="{BB962C8B-B14F-4D97-AF65-F5344CB8AC3E}">
        <p14:creationId xmlns:p14="http://schemas.microsoft.com/office/powerpoint/2010/main" val="142289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4364432" y="588300"/>
            <a:ext cx="3463135" cy="577081"/>
          </a:xfrm>
          <a:prstGeom prst="rect">
            <a:avLst/>
          </a:prstGeom>
        </p:spPr>
        <p:txBody>
          <a:bodyPr/>
          <a:lstStyle/>
          <a:p>
            <a:pPr algn="ctr"/>
            <a:r>
              <a:rPr lang="en-US" sz="3500" dirty="0"/>
              <a:t>What is service?</a:t>
            </a:r>
          </a:p>
        </p:txBody>
      </p:sp>
      <p:sp>
        <p:nvSpPr>
          <p:cNvPr id="3" name="Rectangle 2">
            <a:extLst>
              <a:ext uri="{FF2B5EF4-FFF2-40B4-BE49-F238E27FC236}">
                <a16:creationId xmlns:a16="http://schemas.microsoft.com/office/drawing/2014/main" id="{244D4682-FBC5-DEE5-57A1-EFAC61750521}"/>
              </a:ext>
            </a:extLst>
          </p:cNvPr>
          <p:cNvSpPr/>
          <p:nvPr/>
        </p:nvSpPr>
        <p:spPr>
          <a:xfrm>
            <a:off x="576000" y="1459178"/>
            <a:ext cx="11016811" cy="4817849"/>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Ins="576000" rtlCol="0" anchor="ctr" anchorCtr="0"/>
          <a:lstStyle/>
          <a:p>
            <a:pPr>
              <a:lnSpc>
                <a:spcPct val="150000"/>
              </a:lnSpc>
            </a:pPr>
            <a:endParaRPr lang="en-GB" sz="2000" dirty="0">
              <a:solidFill>
                <a:schemeClr val="tx1"/>
              </a:solidFill>
            </a:endParaRPr>
          </a:p>
        </p:txBody>
      </p:sp>
      <p:sp>
        <p:nvSpPr>
          <p:cNvPr id="17" name="TextBox 16">
            <a:extLst>
              <a:ext uri="{FF2B5EF4-FFF2-40B4-BE49-F238E27FC236}">
                <a16:creationId xmlns:a16="http://schemas.microsoft.com/office/drawing/2014/main" id="{850AB3B2-4643-04FA-E91C-A2471057781E}"/>
              </a:ext>
            </a:extLst>
          </p:cNvPr>
          <p:cNvSpPr txBox="1"/>
          <p:nvPr/>
        </p:nvSpPr>
        <p:spPr>
          <a:xfrm>
            <a:off x="4347814" y="1904960"/>
            <a:ext cx="6788746" cy="461665"/>
          </a:xfrm>
          <a:prstGeom prst="rect">
            <a:avLst/>
          </a:prstGeom>
          <a:noFill/>
        </p:spPr>
        <p:txBody>
          <a:bodyPr wrap="square">
            <a:spAutoFit/>
          </a:bodyPr>
          <a:lstStyle/>
          <a:p>
            <a:r>
              <a:rPr lang="en-GB" sz="2400" dirty="0" err="1">
                <a:solidFill>
                  <a:srgbClr val="0257A5"/>
                </a:solidFill>
              </a:rPr>
              <a:t>Jessey</a:t>
            </a:r>
            <a:r>
              <a:rPr lang="en-GB" sz="2400" dirty="0">
                <a:solidFill>
                  <a:srgbClr val="0257A5"/>
                </a:solidFill>
              </a:rPr>
              <a:t> Wooding</a:t>
            </a:r>
            <a:endParaRPr lang="en-US" sz="2400" dirty="0">
              <a:solidFill>
                <a:srgbClr val="0257A5"/>
              </a:solidFill>
            </a:endParaRPr>
          </a:p>
        </p:txBody>
      </p:sp>
      <p:sp>
        <p:nvSpPr>
          <p:cNvPr id="4" name="TextBox 3">
            <a:extLst>
              <a:ext uri="{FF2B5EF4-FFF2-40B4-BE49-F238E27FC236}">
                <a16:creationId xmlns:a16="http://schemas.microsoft.com/office/drawing/2014/main" id="{34F463B8-A39F-2582-47BB-134FB2FD723C}"/>
              </a:ext>
            </a:extLst>
          </p:cNvPr>
          <p:cNvSpPr txBox="1"/>
          <p:nvPr/>
        </p:nvSpPr>
        <p:spPr>
          <a:xfrm>
            <a:off x="4347814" y="2636912"/>
            <a:ext cx="6356698" cy="3139321"/>
          </a:xfrm>
          <a:prstGeom prst="rect">
            <a:avLst/>
          </a:prstGeom>
          <a:noFill/>
        </p:spPr>
        <p:txBody>
          <a:bodyPr wrap="square">
            <a:spAutoFit/>
          </a:bodyPr>
          <a:lstStyle/>
          <a:p>
            <a:pPr marL="342900" indent="-342900">
              <a:buFont typeface="Arial" panose="020B0604020202020204" pitchFamily="34" charset="0"/>
              <a:buChar char="•"/>
            </a:pPr>
            <a:r>
              <a:rPr lang="en-GB" dirty="0" err="1"/>
              <a:t>Jessey</a:t>
            </a:r>
            <a:r>
              <a:rPr lang="en-GB" dirty="0"/>
              <a:t> joined the Cadets in 2014 and has particularly enjoyed learning about how to use breathing apparatus.</a:t>
            </a:r>
          </a:p>
          <a:p>
            <a:endParaRPr lang="en-GB" sz="900" dirty="0"/>
          </a:p>
          <a:p>
            <a:pPr marL="342900" indent="-342900">
              <a:buFont typeface="Arial" panose="020B0604020202020204" pitchFamily="34" charset="0"/>
              <a:buChar char="•"/>
            </a:pPr>
            <a:r>
              <a:rPr lang="en-GB" dirty="0"/>
              <a:t>At 18, he volunteered for the Red Cross Fire Emergency Support Service (FESS).</a:t>
            </a:r>
          </a:p>
          <a:p>
            <a:endParaRPr lang="en-GB" sz="900" dirty="0"/>
          </a:p>
          <a:p>
            <a:pPr marL="342900" indent="-342900">
              <a:buFont typeface="Arial" panose="020B0604020202020204" pitchFamily="34" charset="0"/>
              <a:buChar char="•"/>
            </a:pPr>
            <a:r>
              <a:rPr lang="en-GB" dirty="0"/>
              <a:t>Whilst volunteering with the FESS, </a:t>
            </a:r>
            <a:r>
              <a:rPr lang="en-GB" dirty="0" err="1"/>
              <a:t>Jessey</a:t>
            </a:r>
            <a:r>
              <a:rPr lang="en-GB" dirty="0"/>
              <a:t> has helped provide support for the homeless, refugees. </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dirty="0"/>
              <a:t>In 2022, </a:t>
            </a:r>
            <a:r>
              <a:rPr lang="en-GB" dirty="0" err="1"/>
              <a:t>Jessey</a:t>
            </a:r>
            <a:r>
              <a:rPr lang="en-GB" dirty="0"/>
              <a:t> began his training with the Leicestershire Fire and Rescue Service. </a:t>
            </a:r>
          </a:p>
          <a:p>
            <a:pPr marL="342900" indent="-342900">
              <a:buFont typeface="Arial" panose="020B0604020202020204" pitchFamily="34" charset="0"/>
              <a:buChar char="•"/>
            </a:pPr>
            <a:endParaRPr lang="en-GB" sz="900" dirty="0"/>
          </a:p>
          <a:p>
            <a:r>
              <a:rPr lang="en-GB" b="1" dirty="0"/>
              <a:t>In what ways has </a:t>
            </a:r>
            <a:r>
              <a:rPr lang="en-GB" b="1" dirty="0" err="1"/>
              <a:t>Jessey</a:t>
            </a:r>
            <a:r>
              <a:rPr lang="en-GB" b="1" dirty="0"/>
              <a:t> served others?</a:t>
            </a:r>
            <a:endParaRPr lang="en-US" b="1" dirty="0"/>
          </a:p>
        </p:txBody>
      </p:sp>
      <p:pic>
        <p:nvPicPr>
          <p:cNvPr id="6" name="Picture 5">
            <a:extLst>
              <a:ext uri="{FF2B5EF4-FFF2-40B4-BE49-F238E27FC236}">
                <a16:creationId xmlns:a16="http://schemas.microsoft.com/office/drawing/2014/main" id="{868F3F74-46F7-426F-C06F-49CB772C0C21}"/>
              </a:ext>
            </a:extLst>
          </p:cNvPr>
          <p:cNvPicPr>
            <a:picLocks noChangeAspect="1"/>
          </p:cNvPicPr>
          <p:nvPr/>
        </p:nvPicPr>
        <p:blipFill>
          <a:blip r:embed="rId3"/>
          <a:stretch>
            <a:fillRect/>
          </a:stretch>
        </p:blipFill>
        <p:spPr>
          <a:xfrm>
            <a:off x="563266" y="1459174"/>
            <a:ext cx="3382066" cy="4817849"/>
          </a:xfrm>
          <a:prstGeom prst="rect">
            <a:avLst/>
          </a:prstGeom>
        </p:spPr>
      </p:pic>
    </p:spTree>
    <p:extLst>
      <p:ext uri="{BB962C8B-B14F-4D97-AF65-F5344CB8AC3E}">
        <p14:creationId xmlns:p14="http://schemas.microsoft.com/office/powerpoint/2010/main" val="279048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4364432" y="588300"/>
            <a:ext cx="3463135" cy="577081"/>
          </a:xfrm>
          <a:prstGeom prst="rect">
            <a:avLst/>
          </a:prstGeom>
        </p:spPr>
        <p:txBody>
          <a:bodyPr/>
          <a:lstStyle/>
          <a:p>
            <a:pPr algn="ctr"/>
            <a:r>
              <a:rPr lang="en-US" sz="3500" dirty="0"/>
              <a:t>What is service?</a:t>
            </a:r>
          </a:p>
        </p:txBody>
      </p:sp>
      <p:sp>
        <p:nvSpPr>
          <p:cNvPr id="3" name="Rectangle 2">
            <a:extLst>
              <a:ext uri="{FF2B5EF4-FFF2-40B4-BE49-F238E27FC236}">
                <a16:creationId xmlns:a16="http://schemas.microsoft.com/office/drawing/2014/main" id="{244D4682-FBC5-DEE5-57A1-EFAC61750521}"/>
              </a:ext>
            </a:extLst>
          </p:cNvPr>
          <p:cNvSpPr/>
          <p:nvPr/>
        </p:nvSpPr>
        <p:spPr>
          <a:xfrm>
            <a:off x="563266" y="1459178"/>
            <a:ext cx="11029545" cy="4817849"/>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Ins="576000" rtlCol="0" anchor="ctr" anchorCtr="0"/>
          <a:lstStyle/>
          <a:p>
            <a:pPr>
              <a:lnSpc>
                <a:spcPct val="150000"/>
              </a:lnSpc>
            </a:pPr>
            <a:endParaRPr lang="en-GB" sz="2000" dirty="0">
              <a:solidFill>
                <a:schemeClr val="tx1"/>
              </a:solidFill>
            </a:endParaRPr>
          </a:p>
        </p:txBody>
      </p:sp>
      <p:sp>
        <p:nvSpPr>
          <p:cNvPr id="17" name="TextBox 16">
            <a:extLst>
              <a:ext uri="{FF2B5EF4-FFF2-40B4-BE49-F238E27FC236}">
                <a16:creationId xmlns:a16="http://schemas.microsoft.com/office/drawing/2014/main" id="{850AB3B2-4643-04FA-E91C-A2471057781E}"/>
              </a:ext>
            </a:extLst>
          </p:cNvPr>
          <p:cNvSpPr txBox="1"/>
          <p:nvPr/>
        </p:nvSpPr>
        <p:spPr>
          <a:xfrm>
            <a:off x="4380385" y="5085184"/>
            <a:ext cx="6788746" cy="400110"/>
          </a:xfrm>
          <a:prstGeom prst="rect">
            <a:avLst/>
          </a:prstGeom>
          <a:noFill/>
        </p:spPr>
        <p:txBody>
          <a:bodyPr wrap="square">
            <a:spAutoFit/>
          </a:bodyPr>
          <a:lstStyle/>
          <a:p>
            <a:pPr algn="ctr"/>
            <a:r>
              <a:rPr lang="en-GB" sz="2000" dirty="0" err="1">
                <a:solidFill>
                  <a:srgbClr val="0257A5"/>
                </a:solidFill>
              </a:rPr>
              <a:t>Jessey</a:t>
            </a:r>
            <a:r>
              <a:rPr lang="en-GB" sz="2000" dirty="0">
                <a:solidFill>
                  <a:srgbClr val="0257A5"/>
                </a:solidFill>
              </a:rPr>
              <a:t> Wooding</a:t>
            </a:r>
            <a:endParaRPr lang="en-US" sz="2000" dirty="0">
              <a:solidFill>
                <a:srgbClr val="0257A5"/>
              </a:solidFill>
            </a:endParaRPr>
          </a:p>
        </p:txBody>
      </p:sp>
      <p:sp>
        <p:nvSpPr>
          <p:cNvPr id="4" name="TextBox 3">
            <a:extLst>
              <a:ext uri="{FF2B5EF4-FFF2-40B4-BE49-F238E27FC236}">
                <a16:creationId xmlns:a16="http://schemas.microsoft.com/office/drawing/2014/main" id="{34F463B8-A39F-2582-47BB-134FB2FD723C}"/>
              </a:ext>
            </a:extLst>
          </p:cNvPr>
          <p:cNvSpPr txBox="1"/>
          <p:nvPr/>
        </p:nvSpPr>
        <p:spPr>
          <a:xfrm>
            <a:off x="4556972" y="2614506"/>
            <a:ext cx="6435572" cy="2246769"/>
          </a:xfrm>
          <a:prstGeom prst="rect">
            <a:avLst/>
          </a:prstGeom>
          <a:noFill/>
        </p:spPr>
        <p:txBody>
          <a:bodyPr wrap="square">
            <a:spAutoFit/>
          </a:bodyPr>
          <a:lstStyle/>
          <a:p>
            <a:pPr algn="ctr"/>
            <a:r>
              <a:rPr lang="en-US" sz="2800" i="1" dirty="0"/>
              <a:t>“We provide emotional support, as well as physical. Basically, making sure that in their worst time, they’re not having to think of anything except the incident itself and actually getting over it.”</a:t>
            </a:r>
          </a:p>
        </p:txBody>
      </p:sp>
      <p:pic>
        <p:nvPicPr>
          <p:cNvPr id="5" name="Picture 4">
            <a:extLst>
              <a:ext uri="{FF2B5EF4-FFF2-40B4-BE49-F238E27FC236}">
                <a16:creationId xmlns:a16="http://schemas.microsoft.com/office/drawing/2014/main" id="{6D553BFB-6829-C740-979B-3668CBB52EE4}"/>
              </a:ext>
            </a:extLst>
          </p:cNvPr>
          <p:cNvPicPr>
            <a:picLocks noChangeAspect="1"/>
          </p:cNvPicPr>
          <p:nvPr/>
        </p:nvPicPr>
        <p:blipFill>
          <a:blip r:embed="rId3"/>
          <a:stretch>
            <a:fillRect/>
          </a:stretch>
        </p:blipFill>
        <p:spPr>
          <a:xfrm>
            <a:off x="563266" y="1459174"/>
            <a:ext cx="3382066" cy="4817849"/>
          </a:xfrm>
          <a:prstGeom prst="rect">
            <a:avLst/>
          </a:prstGeom>
        </p:spPr>
      </p:pic>
    </p:spTree>
    <p:extLst>
      <p:ext uri="{BB962C8B-B14F-4D97-AF65-F5344CB8AC3E}">
        <p14:creationId xmlns:p14="http://schemas.microsoft.com/office/powerpoint/2010/main" val="58776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1955540" y="588300"/>
            <a:ext cx="8280920" cy="577081"/>
          </a:xfrm>
          <a:prstGeom prst="rect">
            <a:avLst/>
          </a:prstGeom>
        </p:spPr>
        <p:txBody>
          <a:bodyPr/>
          <a:lstStyle/>
          <a:p>
            <a:pPr algn="ctr"/>
            <a:r>
              <a:rPr lang="en-US" sz="3500" dirty="0"/>
              <a:t>What does service mean for those serving?</a:t>
            </a:r>
          </a:p>
        </p:txBody>
      </p:sp>
      <p:sp>
        <p:nvSpPr>
          <p:cNvPr id="4" name="Rectangle 3">
            <a:extLst>
              <a:ext uri="{FF2B5EF4-FFF2-40B4-BE49-F238E27FC236}">
                <a16:creationId xmlns:a16="http://schemas.microsoft.com/office/drawing/2014/main" id="{3448F9D1-7230-742B-0F85-42FC4E7DA3B5}"/>
              </a:ext>
            </a:extLst>
          </p:cNvPr>
          <p:cNvSpPr/>
          <p:nvPr/>
        </p:nvSpPr>
        <p:spPr>
          <a:xfrm>
            <a:off x="563266" y="1459178"/>
            <a:ext cx="11029545" cy="4817849"/>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Ins="576000" rtlCol="0" anchor="ctr" anchorCtr="0"/>
          <a:lstStyle/>
          <a:p>
            <a:pPr>
              <a:lnSpc>
                <a:spcPct val="150000"/>
              </a:lnSpc>
            </a:pPr>
            <a:endParaRPr lang="en-GB" sz="2000" dirty="0">
              <a:solidFill>
                <a:schemeClr val="tx1"/>
              </a:solidFill>
            </a:endParaRPr>
          </a:p>
        </p:txBody>
      </p:sp>
      <p:sp>
        <p:nvSpPr>
          <p:cNvPr id="8" name="TextBox 7">
            <a:extLst>
              <a:ext uri="{FF2B5EF4-FFF2-40B4-BE49-F238E27FC236}">
                <a16:creationId xmlns:a16="http://schemas.microsoft.com/office/drawing/2014/main" id="{A6A1F698-CC2C-F836-5234-BBA8FB34B7BA}"/>
              </a:ext>
            </a:extLst>
          </p:cNvPr>
          <p:cNvSpPr txBox="1"/>
          <p:nvPr/>
        </p:nvSpPr>
        <p:spPr>
          <a:xfrm>
            <a:off x="4593455" y="2614506"/>
            <a:ext cx="6362605" cy="2246769"/>
          </a:xfrm>
          <a:prstGeom prst="rect">
            <a:avLst/>
          </a:prstGeom>
          <a:noFill/>
        </p:spPr>
        <p:txBody>
          <a:bodyPr wrap="square">
            <a:spAutoFit/>
          </a:bodyPr>
          <a:lstStyle/>
          <a:p>
            <a:pPr algn="ctr"/>
            <a:r>
              <a:rPr lang="en-GB" sz="2800" i="1" dirty="0">
                <a:solidFill>
                  <a:schemeClr val="tx1"/>
                </a:solidFill>
              </a:rPr>
              <a:t>“I felt like I didn’t want to come away. Although I felt physically and mentally exhausted, I felt that if I was not there, that’s one less person to help them and give them support.”</a:t>
            </a:r>
          </a:p>
        </p:txBody>
      </p:sp>
      <p:pic>
        <p:nvPicPr>
          <p:cNvPr id="3" name="Picture 2">
            <a:extLst>
              <a:ext uri="{FF2B5EF4-FFF2-40B4-BE49-F238E27FC236}">
                <a16:creationId xmlns:a16="http://schemas.microsoft.com/office/drawing/2014/main" id="{BD32FB2D-B92E-A5F5-1696-2C7F7FC163AB}"/>
              </a:ext>
            </a:extLst>
          </p:cNvPr>
          <p:cNvPicPr>
            <a:picLocks noChangeAspect="1"/>
          </p:cNvPicPr>
          <p:nvPr/>
        </p:nvPicPr>
        <p:blipFill>
          <a:blip r:embed="rId3"/>
          <a:stretch>
            <a:fillRect/>
          </a:stretch>
        </p:blipFill>
        <p:spPr>
          <a:xfrm>
            <a:off x="563266" y="1459174"/>
            <a:ext cx="3382066" cy="4817849"/>
          </a:xfrm>
          <a:prstGeom prst="rect">
            <a:avLst/>
          </a:prstGeom>
        </p:spPr>
      </p:pic>
      <p:sp>
        <p:nvSpPr>
          <p:cNvPr id="5" name="TextBox 4">
            <a:extLst>
              <a:ext uri="{FF2B5EF4-FFF2-40B4-BE49-F238E27FC236}">
                <a16:creationId xmlns:a16="http://schemas.microsoft.com/office/drawing/2014/main" id="{EDCA80CE-1F48-8250-2162-2AC04831CE17}"/>
              </a:ext>
            </a:extLst>
          </p:cNvPr>
          <p:cNvSpPr txBox="1"/>
          <p:nvPr/>
        </p:nvSpPr>
        <p:spPr>
          <a:xfrm>
            <a:off x="4380385" y="5085184"/>
            <a:ext cx="6788746" cy="400110"/>
          </a:xfrm>
          <a:prstGeom prst="rect">
            <a:avLst/>
          </a:prstGeom>
          <a:noFill/>
        </p:spPr>
        <p:txBody>
          <a:bodyPr wrap="square">
            <a:spAutoFit/>
          </a:bodyPr>
          <a:lstStyle/>
          <a:p>
            <a:pPr algn="ctr"/>
            <a:r>
              <a:rPr lang="en-GB" sz="2000" dirty="0" err="1">
                <a:solidFill>
                  <a:srgbClr val="0257A5"/>
                </a:solidFill>
              </a:rPr>
              <a:t>Jessey</a:t>
            </a:r>
            <a:r>
              <a:rPr lang="en-GB" sz="2000" dirty="0">
                <a:solidFill>
                  <a:srgbClr val="0257A5"/>
                </a:solidFill>
              </a:rPr>
              <a:t> Wooding</a:t>
            </a:r>
            <a:endParaRPr lang="en-US" sz="2000" dirty="0">
              <a:solidFill>
                <a:srgbClr val="0257A5"/>
              </a:solidFill>
            </a:endParaRPr>
          </a:p>
        </p:txBody>
      </p:sp>
    </p:spTree>
    <p:extLst>
      <p:ext uri="{BB962C8B-B14F-4D97-AF65-F5344CB8AC3E}">
        <p14:creationId xmlns:p14="http://schemas.microsoft.com/office/powerpoint/2010/main" val="405589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2924273" y="588300"/>
            <a:ext cx="6343454" cy="577081"/>
          </a:xfrm>
          <a:prstGeom prst="rect">
            <a:avLst/>
          </a:prstGeom>
        </p:spPr>
        <p:txBody>
          <a:bodyPr/>
          <a:lstStyle/>
          <a:p>
            <a:pPr algn="ctr"/>
            <a:r>
              <a:rPr lang="en-US" sz="3500" dirty="0"/>
              <a:t>Why do we remember service? </a:t>
            </a:r>
          </a:p>
        </p:txBody>
      </p:sp>
      <p:sp>
        <p:nvSpPr>
          <p:cNvPr id="5" name="Rectangle 4">
            <a:extLst>
              <a:ext uri="{FF2B5EF4-FFF2-40B4-BE49-F238E27FC236}">
                <a16:creationId xmlns:a16="http://schemas.microsoft.com/office/drawing/2014/main" id="{82BF2409-BA4E-E1F5-B7E3-93B5DB88D9F4}"/>
              </a:ext>
            </a:extLst>
          </p:cNvPr>
          <p:cNvSpPr/>
          <p:nvPr/>
        </p:nvSpPr>
        <p:spPr>
          <a:xfrm>
            <a:off x="2081673" y="1459178"/>
            <a:ext cx="8028656" cy="4817849"/>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32000" rIns="432000" rtlCol="0" anchor="ctr"/>
          <a:lstStyle/>
          <a:p>
            <a:endParaRPr lang="en-GB" sz="1500" dirty="0">
              <a:solidFill>
                <a:schemeClr val="tx1"/>
              </a:solidFill>
            </a:endParaRPr>
          </a:p>
        </p:txBody>
      </p:sp>
      <p:sp>
        <p:nvSpPr>
          <p:cNvPr id="6" name="Rectangle 5">
            <a:hlinkClick r:id="rId3"/>
            <a:extLst>
              <a:ext uri="{FF2B5EF4-FFF2-40B4-BE49-F238E27FC236}">
                <a16:creationId xmlns:a16="http://schemas.microsoft.com/office/drawing/2014/main" id="{185544B0-9B51-3A6C-C4A1-21FB5EE1EA34}"/>
              </a:ext>
            </a:extLst>
          </p:cNvPr>
          <p:cNvSpPr/>
          <p:nvPr/>
        </p:nvSpPr>
        <p:spPr>
          <a:xfrm>
            <a:off x="2369673" y="1772816"/>
            <a:ext cx="7452655" cy="417646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3"/>
            <a:extLst>
              <a:ext uri="{FF2B5EF4-FFF2-40B4-BE49-F238E27FC236}">
                <a16:creationId xmlns:a16="http://schemas.microsoft.com/office/drawing/2014/main" id="{05BA483B-A209-50A9-3A1A-E3A6E2F88043}"/>
              </a:ext>
            </a:extLst>
          </p:cNvPr>
          <p:cNvPicPr>
            <a:picLocks noChangeAspect="1"/>
          </p:cNvPicPr>
          <p:nvPr/>
        </p:nvPicPr>
        <p:blipFill>
          <a:blip r:embed="rId5"/>
          <a:stretch>
            <a:fillRect/>
          </a:stretch>
        </p:blipFill>
        <p:spPr>
          <a:xfrm>
            <a:off x="5729060" y="3472681"/>
            <a:ext cx="733880" cy="776734"/>
          </a:xfrm>
          <a:prstGeom prst="rect">
            <a:avLst/>
          </a:prstGeom>
        </p:spPr>
      </p:pic>
    </p:spTree>
    <p:extLst>
      <p:ext uri="{BB962C8B-B14F-4D97-AF65-F5344CB8AC3E}">
        <p14:creationId xmlns:p14="http://schemas.microsoft.com/office/powerpoint/2010/main" val="2292609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47D8-C918-A480-D4E8-9C5999EA38FF}"/>
              </a:ext>
            </a:extLst>
          </p:cNvPr>
          <p:cNvSpPr>
            <a:spLocks noGrp="1"/>
          </p:cNvSpPr>
          <p:nvPr>
            <p:ph type="ctrTitle" idx="4294967295"/>
          </p:nvPr>
        </p:nvSpPr>
        <p:spPr>
          <a:xfrm>
            <a:off x="3568970" y="588300"/>
            <a:ext cx="5054061" cy="577081"/>
          </a:xfrm>
          <a:prstGeom prst="rect">
            <a:avLst/>
          </a:prstGeom>
        </p:spPr>
        <p:txBody>
          <a:bodyPr/>
          <a:lstStyle/>
          <a:p>
            <a:pPr algn="ctr"/>
            <a:r>
              <a:rPr lang="en-US" sz="3500" dirty="0"/>
              <a:t>What is Remembrance?</a:t>
            </a:r>
          </a:p>
        </p:txBody>
      </p:sp>
      <p:sp>
        <p:nvSpPr>
          <p:cNvPr id="4" name="Rectangle 3">
            <a:extLst>
              <a:ext uri="{FF2B5EF4-FFF2-40B4-BE49-F238E27FC236}">
                <a16:creationId xmlns:a16="http://schemas.microsoft.com/office/drawing/2014/main" id="{5D38887D-078B-EA3E-6525-7580AF416365}"/>
              </a:ext>
            </a:extLst>
          </p:cNvPr>
          <p:cNvSpPr/>
          <p:nvPr/>
        </p:nvSpPr>
        <p:spPr>
          <a:xfrm>
            <a:off x="576000" y="1459178"/>
            <a:ext cx="11016811" cy="4817849"/>
          </a:xfrm>
          <a:prstGeom prst="rect">
            <a:avLst/>
          </a:prstGeom>
          <a:solidFill>
            <a:srgbClr val="C2D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Ins="288000" rtlCol="0" anchor="ctr" anchorCtr="0"/>
          <a:lstStyle/>
          <a:p>
            <a:endParaRPr lang="en-GB" sz="2400" dirty="0">
              <a:solidFill>
                <a:schemeClr val="tx1"/>
              </a:solidFill>
            </a:endParaRPr>
          </a:p>
        </p:txBody>
      </p:sp>
      <p:sp>
        <p:nvSpPr>
          <p:cNvPr id="8" name="Rectangle 7">
            <a:extLst>
              <a:ext uri="{FF2B5EF4-FFF2-40B4-BE49-F238E27FC236}">
                <a16:creationId xmlns:a16="http://schemas.microsoft.com/office/drawing/2014/main" id="{A9244CC7-8992-4810-D833-0D4CDB6FAC31}"/>
              </a:ext>
            </a:extLst>
          </p:cNvPr>
          <p:cNvSpPr>
            <a:spLocks noChangeAspect="1"/>
          </p:cNvSpPr>
          <p:nvPr/>
        </p:nvSpPr>
        <p:spPr>
          <a:xfrm>
            <a:off x="863998" y="1747179"/>
            <a:ext cx="3288271" cy="197692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C889BF-D791-FAC1-DACE-5DDCD3D7ED5F}"/>
              </a:ext>
            </a:extLst>
          </p:cNvPr>
          <p:cNvSpPr>
            <a:spLocks noChangeAspect="1"/>
          </p:cNvSpPr>
          <p:nvPr/>
        </p:nvSpPr>
        <p:spPr>
          <a:xfrm>
            <a:off x="4440268" y="1747179"/>
            <a:ext cx="3288271" cy="197692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8DE105-0FA1-FAB8-6F15-7C4CA006FC18}"/>
              </a:ext>
            </a:extLst>
          </p:cNvPr>
          <p:cNvSpPr>
            <a:spLocks noChangeAspect="1"/>
          </p:cNvSpPr>
          <p:nvPr/>
        </p:nvSpPr>
        <p:spPr>
          <a:xfrm>
            <a:off x="8016537" y="1747179"/>
            <a:ext cx="3288271" cy="197692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491CCD-3E8E-0023-4542-6392C23576CA}"/>
              </a:ext>
            </a:extLst>
          </p:cNvPr>
          <p:cNvSpPr>
            <a:spLocks noChangeAspect="1"/>
          </p:cNvSpPr>
          <p:nvPr/>
        </p:nvSpPr>
        <p:spPr>
          <a:xfrm>
            <a:off x="2663730" y="4010975"/>
            <a:ext cx="3288271" cy="197692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CC77A7-4948-1A6B-BAA9-84902146886A}"/>
              </a:ext>
            </a:extLst>
          </p:cNvPr>
          <p:cNvSpPr>
            <a:spLocks noChangeAspect="1"/>
          </p:cNvSpPr>
          <p:nvPr/>
        </p:nvSpPr>
        <p:spPr>
          <a:xfrm>
            <a:off x="6239999" y="4010975"/>
            <a:ext cx="3288271" cy="197692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282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C95E8EDF2A7449ACA3EE18B3F2694E" ma:contentTypeVersion="14" ma:contentTypeDescription="Create a new document." ma:contentTypeScope="" ma:versionID="bb14c01b3827f00abe3ead026725b6a7">
  <xsd:schema xmlns:xsd="http://www.w3.org/2001/XMLSchema" xmlns:xs="http://www.w3.org/2001/XMLSchema" xmlns:p="http://schemas.microsoft.com/office/2006/metadata/properties" xmlns:ns2="8726ff62-9d7c-4b95-872c-f3a645d3cec2" xmlns:ns3="91f66627-cd94-4d33-a3b2-3aac14f4cbb9" targetNamespace="http://schemas.microsoft.com/office/2006/metadata/properties" ma:root="true" ma:fieldsID="e324cdd69e95083f970a689debe87223" ns2:_="" ns3:_="">
    <xsd:import namespace="8726ff62-9d7c-4b95-872c-f3a645d3cec2"/>
    <xsd:import namespace="91f66627-cd94-4d33-a3b2-3aac14f4cb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6ff62-9d7c-4b95-872c-f3a645d3c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e50ef28-99b3-468c-877a-52e04a70a63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f66627-cd94-4d33-a3b2-3aac14f4cbb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933d633-feea-41c6-845b-dd5b5eacc16f}" ma:internalName="TaxCatchAll" ma:showField="CatchAllData" ma:web="91f66627-cd94-4d33-a3b2-3aac14f4cb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8726ff62-9d7c-4b95-872c-f3a645d3cec2" xsi:nil="true"/>
    <TaxCatchAll xmlns="91f66627-cd94-4d33-a3b2-3aac14f4cbb9" xsi:nil="true"/>
    <lcf76f155ced4ddcb4097134ff3c332f xmlns="8726ff62-9d7c-4b95-872c-f3a645d3ce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61DC64-78D4-45E3-AE34-544800BC2095}"/>
</file>

<file path=customXml/itemProps2.xml><?xml version="1.0" encoding="utf-8"?>
<ds:datastoreItem xmlns:ds="http://schemas.openxmlformats.org/officeDocument/2006/customXml" ds:itemID="{A9162B84-2226-429A-B631-DB229C35B056}"/>
</file>

<file path=customXml/itemProps3.xml><?xml version="1.0" encoding="utf-8"?>
<ds:datastoreItem xmlns:ds="http://schemas.openxmlformats.org/officeDocument/2006/customXml" ds:itemID="{508541EB-6A90-4DF4-8DF5-D177C7744FE9}"/>
</file>

<file path=docProps/app.xml><?xml version="1.0" encoding="utf-8"?>
<Properties xmlns="http://schemas.openxmlformats.org/officeDocument/2006/extended-properties" xmlns:vt="http://schemas.openxmlformats.org/officeDocument/2006/docPropsVTypes">
  <TotalTime>17716</TotalTime>
  <Words>2833</Words>
  <Application>Microsoft Office PowerPoint</Application>
  <PresentationFormat>Widescreen</PresentationFormat>
  <Paragraphs>168</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Gill Sans MT</vt:lpstr>
      <vt:lpstr>GillSansMTPro</vt:lpstr>
      <vt:lpstr>Symbol</vt:lpstr>
      <vt:lpstr>Times New Roman</vt:lpstr>
      <vt:lpstr>Office Theme</vt:lpstr>
      <vt:lpstr>PowerPoint Presentation</vt:lpstr>
      <vt:lpstr>What is Service?</vt:lpstr>
      <vt:lpstr>How would you define service?</vt:lpstr>
      <vt:lpstr>What is service?</vt:lpstr>
      <vt:lpstr>What is service?</vt:lpstr>
      <vt:lpstr>What is service?</vt:lpstr>
      <vt:lpstr>What does service mean for those serving?</vt:lpstr>
      <vt:lpstr>Why do we remember service? </vt:lpstr>
      <vt:lpstr>What is Remembrance?</vt:lpstr>
      <vt:lpstr>Focus on Remembrance</vt:lpstr>
      <vt:lpstr>Take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Poppy?</dc:title>
  <dc:creator>Paul Crabbie</dc:creator>
  <cp:lastModifiedBy>Gary Williams</cp:lastModifiedBy>
  <cp:revision>56</cp:revision>
  <dcterms:created xsi:type="dcterms:W3CDTF">2022-04-22T11:13:57Z</dcterms:created>
  <dcterms:modified xsi:type="dcterms:W3CDTF">2022-10-18T12:54:40Z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0x010100FFC95E8EDF2A7449ACA3EE18B3F2694E</vt:lpwstr>
  </property>
  <property fmtid="{D5CDD505-2E9C-101B-9397-08002B2CF9AE}" pid="3" name="Order">
    <vt:r8>656700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